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64" r:id="rId12"/>
    <p:sldId id="265" r:id="rId13"/>
    <p:sldId id="266" r:id="rId14"/>
    <p:sldId id="267" r:id="rId15"/>
    <p:sldId id="272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B8BD-B1AA-4CEB-8E80-8897B9511E2C}" type="datetimeFigureOut">
              <a:rPr kumimoji="1" lang="ja-JP" altLang="en-US" smtClean="0"/>
              <a:t>2023/8/12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34189-40FC-421E-BF36-ED15E108C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4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AF371-7514-5708-FC08-70CD66EEA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10FA1-D269-DCE3-3D88-7CFD2020B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9547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メッセージ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A6D57ADF-7596-0FEB-86B2-E521A70985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990230"/>
            <a:ext cx="10515600" cy="615949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メッセージライン</a:t>
            </a:r>
          </a:p>
        </p:txBody>
      </p:sp>
    </p:spTree>
    <p:extLst>
      <p:ext uri="{BB962C8B-B14F-4D97-AF65-F5344CB8AC3E}">
        <p14:creationId xmlns:p14="http://schemas.microsoft.com/office/powerpoint/2010/main" val="56082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61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pos="7151">
          <p15:clr>
            <a:srgbClr val="FBAE40"/>
          </p15:clr>
        </p15:guide>
        <p15:guide id="6" pos="529">
          <p15:clr>
            <a:srgbClr val="FBAE40"/>
          </p15:clr>
        </p15:guide>
        <p15:guide id="7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232E2E-BECC-441A-F996-92850E9F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076"/>
            <a:ext cx="10515600" cy="51958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13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618" userDrawn="1">
          <p15:clr>
            <a:srgbClr val="FBAE40"/>
          </p15:clr>
        </p15:guide>
        <p15:guide id="4" orient="horz" pos="3997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6E2184-EE4D-3DFB-EC68-C124BB6B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2A8108-CB18-2264-A86D-3FF14124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E3D5520F-859C-67A1-2325-1698B091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1900"/>
            <a:ext cx="445394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F4B33022-74D7-4876-8F0E-8542A34C291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5EF72-418A-ED83-0890-02124F337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XX</a:t>
            </a:r>
            <a:r>
              <a:rPr lang="ja-JP" altLang="en-US" dirty="0"/>
              <a:t>法対応</a:t>
            </a:r>
            <a:r>
              <a:rPr lang="en-US" altLang="ja-JP" dirty="0"/>
              <a:t>PJT</a:t>
            </a:r>
            <a:r>
              <a:rPr lang="ja-JP" altLang="en-US" dirty="0"/>
              <a:t>計画書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B762F-3E42-7B94-20BE-D6F4A6B9F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</a:t>
            </a:r>
            <a:r>
              <a:rPr lang="en-US" altLang="ja-JP" dirty="0"/>
              <a:t>8</a:t>
            </a:r>
            <a:r>
              <a:rPr kumimoji="1" lang="ja-JP" altLang="en-US" dirty="0"/>
              <a:t>月</a:t>
            </a:r>
            <a:r>
              <a:rPr lang="en-US" altLang="ja-JP" dirty="0"/>
              <a:t>1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en-US" altLang="ja-JP" dirty="0"/>
              <a:t>Sample</a:t>
            </a:r>
            <a:r>
              <a:rPr kumimoji="1" lang="ja-JP" altLang="en-US" dirty="0"/>
              <a:t>株式会社</a:t>
            </a:r>
            <a:endParaRPr kumimoji="1" lang="en-US" altLang="ja-JP" dirty="0"/>
          </a:p>
          <a:p>
            <a:r>
              <a:rPr lang="en-US" altLang="ja-JP" dirty="0"/>
              <a:t>Sample</a:t>
            </a:r>
            <a:r>
              <a:rPr lang="ja-JP" altLang="en-US" dirty="0"/>
              <a:t>部 </a:t>
            </a:r>
            <a:r>
              <a:rPr lang="en-US" altLang="ja-JP" dirty="0"/>
              <a:t>Sample</a:t>
            </a:r>
            <a:r>
              <a:rPr lang="ja-JP" altLang="en-US" dirty="0"/>
              <a:t>グループ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6311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142BC-D0AE-11F2-1C67-AECA2CA5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STEP</a:t>
            </a:r>
            <a:r>
              <a:rPr kumimoji="1" lang="ja-JP" altLang="en-US" dirty="0"/>
              <a:t> </a:t>
            </a:r>
            <a:r>
              <a:rPr kumimoji="1" lang="en-US" altLang="ja-JP" dirty="0"/>
              <a:t>1</a:t>
            </a:r>
            <a:r>
              <a:rPr kumimoji="1" lang="ja-JP" altLang="en-US" dirty="0"/>
              <a:t>：現状調査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2C993B-798D-6B15-A5FD-A2B1459B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ABB931-D0DA-BFD0-4615-EE22C435ED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現状のシステム仕様と業務フローを可視化する。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C9B16-9100-DCED-515B-2B83E5A7B6B0}"/>
              </a:ext>
            </a:extLst>
          </p:cNvPr>
          <p:cNvSpPr/>
          <p:nvPr/>
        </p:nvSpPr>
        <p:spPr>
          <a:xfrm>
            <a:off x="839788" y="2055138"/>
            <a:ext cx="2086551" cy="12314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システム仕様調査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810E71-21AA-A520-9F01-1E663980E094}"/>
              </a:ext>
            </a:extLst>
          </p:cNvPr>
          <p:cNvSpPr/>
          <p:nvPr/>
        </p:nvSpPr>
        <p:spPr>
          <a:xfrm>
            <a:off x="841376" y="3332626"/>
            <a:ext cx="2086551" cy="12314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AsIs</a:t>
            </a:r>
            <a:r>
              <a:rPr kumimoji="1" lang="ja-JP" altLang="en-US" sz="1600" dirty="0">
                <a:solidFill>
                  <a:schemeClr val="tx1"/>
                </a:solidFill>
              </a:rPr>
              <a:t>業務フロー調査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09A6AA-E3E2-4D08-ED1A-BA313AD65170}"/>
              </a:ext>
            </a:extLst>
          </p:cNvPr>
          <p:cNvSpPr/>
          <p:nvPr/>
        </p:nvSpPr>
        <p:spPr>
          <a:xfrm>
            <a:off x="3023508" y="2055137"/>
            <a:ext cx="4310104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システムマニュアル確認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システム設計確認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現状仕様の可視化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E18CE7-3BC9-0667-26BF-BBD548166A6A}"/>
              </a:ext>
            </a:extLst>
          </p:cNvPr>
          <p:cNvSpPr/>
          <p:nvPr/>
        </p:nvSpPr>
        <p:spPr>
          <a:xfrm>
            <a:off x="3023507" y="3332627"/>
            <a:ext cx="4310104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既存</a:t>
            </a:r>
            <a:r>
              <a:rPr kumimoji="1" lang="en-US" altLang="ja-JP" sz="1200" dirty="0">
                <a:solidFill>
                  <a:schemeClr val="tx1"/>
                </a:solidFill>
              </a:rPr>
              <a:t>BPMN</a:t>
            </a:r>
            <a:r>
              <a:rPr kumimoji="1" lang="ja-JP" altLang="en-US" sz="1200" dirty="0">
                <a:solidFill>
                  <a:schemeClr val="tx1"/>
                </a:solidFill>
              </a:rPr>
              <a:t>図の確認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>
                <a:solidFill>
                  <a:schemeClr val="tx1"/>
                </a:solidFill>
              </a:rPr>
              <a:t>BPMN</a:t>
            </a:r>
            <a:r>
              <a:rPr lang="ja-JP" altLang="en-US" sz="1200" dirty="0">
                <a:solidFill>
                  <a:schemeClr val="tx1"/>
                </a:solidFill>
              </a:rPr>
              <a:t>図の更新（ヒアリング等）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29C782-DB5C-7773-21BB-26DC44EF8F0D}"/>
              </a:ext>
            </a:extLst>
          </p:cNvPr>
          <p:cNvSpPr/>
          <p:nvPr/>
        </p:nvSpPr>
        <p:spPr>
          <a:xfrm>
            <a:off x="9305037" y="2055136"/>
            <a:ext cx="974181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8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lang="en-US" altLang="ja-JP" sz="1200" dirty="0">
                <a:solidFill>
                  <a:schemeClr val="tx1"/>
                </a:solidFill>
              </a:rPr>
              <a:t>2</a:t>
            </a:r>
            <a:r>
              <a:rPr kumimoji="1" lang="en-US" altLang="ja-JP" sz="1200" dirty="0">
                <a:solidFill>
                  <a:schemeClr val="tx1"/>
                </a:solidFill>
              </a:rPr>
              <a:t>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BB5101-4E10-B546-19E1-5646BFA3064D}"/>
              </a:ext>
            </a:extLst>
          </p:cNvPr>
          <p:cNvSpPr/>
          <p:nvPr/>
        </p:nvSpPr>
        <p:spPr>
          <a:xfrm>
            <a:off x="9305036" y="3332626"/>
            <a:ext cx="974181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8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2w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84EB827-8ED4-4595-7347-1E724C14A414}"/>
              </a:ext>
            </a:extLst>
          </p:cNvPr>
          <p:cNvGrpSpPr/>
          <p:nvPr/>
        </p:nvGrpSpPr>
        <p:grpSpPr>
          <a:xfrm>
            <a:off x="3023047" y="1693059"/>
            <a:ext cx="4310585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65D0EAF-874B-E101-A035-D742652B5B7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1CF9659-3A31-2C9C-3395-4FA0FF0D4FD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対応内容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5F741B9-E029-EE52-F3E8-A609539871E1}"/>
              </a:ext>
            </a:extLst>
          </p:cNvPr>
          <p:cNvGrpSpPr/>
          <p:nvPr/>
        </p:nvGrpSpPr>
        <p:grpSpPr>
          <a:xfrm>
            <a:off x="9305036" y="1693058"/>
            <a:ext cx="974290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653E8DF-CB5C-DF92-FBD1-75E6FD605CFE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8FD31E3-97B2-CC90-EACD-38BBB5D2A49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実施時期</a:t>
              </a:r>
            </a:p>
          </p:txBody>
        </p:sp>
      </p:grp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ADE19B5-82C0-FCD6-EB39-8C2D3F1A60A4}"/>
              </a:ext>
            </a:extLst>
          </p:cNvPr>
          <p:cNvSpPr/>
          <p:nvPr/>
        </p:nvSpPr>
        <p:spPr>
          <a:xfrm>
            <a:off x="10374747" y="2055137"/>
            <a:ext cx="974181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田中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5481BD2-CB88-5F4B-F419-5D15EA3BA01D}"/>
              </a:ext>
            </a:extLst>
          </p:cNvPr>
          <p:cNvSpPr/>
          <p:nvPr/>
        </p:nvSpPr>
        <p:spPr>
          <a:xfrm>
            <a:off x="10374746" y="3332627"/>
            <a:ext cx="974181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山田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29DDCC8-6634-23C7-BF9A-220B13AC6961}"/>
              </a:ext>
            </a:extLst>
          </p:cNvPr>
          <p:cNvGrpSpPr/>
          <p:nvPr/>
        </p:nvGrpSpPr>
        <p:grpSpPr>
          <a:xfrm>
            <a:off x="10374746" y="1693059"/>
            <a:ext cx="974290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B95E82F-B9FF-38AD-3510-FE8609880D0C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69F698D-DAE7-36DD-9BC3-F557EB6DBE50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AF0CC33-690E-E213-53EA-FF1BC0717567}"/>
              </a:ext>
            </a:extLst>
          </p:cNvPr>
          <p:cNvSpPr/>
          <p:nvPr/>
        </p:nvSpPr>
        <p:spPr>
          <a:xfrm>
            <a:off x="7427141" y="2055136"/>
            <a:ext cx="1782367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現状機能一覧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AE21BBE-96DC-B7B2-4858-2EDBCBC39A36}"/>
              </a:ext>
            </a:extLst>
          </p:cNvPr>
          <p:cNvSpPr/>
          <p:nvPr/>
        </p:nvSpPr>
        <p:spPr>
          <a:xfrm>
            <a:off x="7427140" y="3332626"/>
            <a:ext cx="1782367" cy="123142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BPMN</a:t>
            </a:r>
            <a:r>
              <a:rPr kumimoji="1" lang="ja-JP" altLang="en-US" sz="1200" dirty="0">
                <a:solidFill>
                  <a:schemeClr val="tx1"/>
                </a:solidFill>
              </a:rPr>
              <a:t>図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7C3B020-0F3B-A02B-F832-7C36860236BD}"/>
              </a:ext>
            </a:extLst>
          </p:cNvPr>
          <p:cNvGrpSpPr/>
          <p:nvPr/>
        </p:nvGrpSpPr>
        <p:grpSpPr>
          <a:xfrm>
            <a:off x="7426681" y="1693058"/>
            <a:ext cx="1782566" cy="319117"/>
            <a:chOff x="3021459" y="2006770"/>
            <a:chExt cx="4117253" cy="319117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8A8B16E-A6DC-FE9D-026F-D1752AAA5CC8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4F6EFB3-2B35-CD25-33CB-461A4A6B6AF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成果物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049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7DE0-7C4A-1911-E3D5-8C64594E1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体制図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F82FB2-0E0A-3A92-2AF5-89A104D3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11</a:t>
            </a:fld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637FE98-83C7-ED61-8056-7F5774834ECE}"/>
              </a:ext>
            </a:extLst>
          </p:cNvPr>
          <p:cNvGrpSpPr/>
          <p:nvPr/>
        </p:nvGrpSpPr>
        <p:grpSpPr>
          <a:xfrm>
            <a:off x="836611" y="981075"/>
            <a:ext cx="10515601" cy="957356"/>
            <a:chOff x="836611" y="981075"/>
            <a:chExt cx="10515601" cy="957356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16339C9-1967-7A7A-1F38-1EA25018D3E1}"/>
                </a:ext>
              </a:extLst>
            </p:cNvPr>
            <p:cNvSpPr/>
            <p:nvPr/>
          </p:nvSpPr>
          <p:spPr>
            <a:xfrm>
              <a:off x="836611" y="981075"/>
              <a:ext cx="403045" cy="9573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050" b="1" dirty="0">
                  <a:solidFill>
                    <a:schemeClr val="bg1"/>
                  </a:solidFill>
                </a:rPr>
                <a:t>責任者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967A779-7813-C4FB-7EC1-A6F2896B000F}"/>
                </a:ext>
              </a:extLst>
            </p:cNvPr>
            <p:cNvSpPr/>
            <p:nvPr/>
          </p:nvSpPr>
          <p:spPr>
            <a:xfrm>
              <a:off x="838199" y="981075"/>
              <a:ext cx="10514013" cy="957356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5420A73-5868-6ECF-DABE-E621668C8EA4}"/>
              </a:ext>
            </a:extLst>
          </p:cNvPr>
          <p:cNvGrpSpPr/>
          <p:nvPr/>
        </p:nvGrpSpPr>
        <p:grpSpPr>
          <a:xfrm>
            <a:off x="835023" y="2226164"/>
            <a:ext cx="10515601" cy="957356"/>
            <a:chOff x="835023" y="2226164"/>
            <a:chExt cx="10515601" cy="957356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6953BD72-D540-9913-8028-7224D29C0E7E}"/>
                </a:ext>
              </a:extLst>
            </p:cNvPr>
            <p:cNvSpPr/>
            <p:nvPr/>
          </p:nvSpPr>
          <p:spPr>
            <a:xfrm>
              <a:off x="835023" y="2226164"/>
              <a:ext cx="403045" cy="9573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050" b="1" dirty="0">
                  <a:solidFill>
                    <a:schemeClr val="bg1"/>
                  </a:solidFill>
                </a:rPr>
                <a:t>管理</a:t>
              </a:r>
              <a:r>
                <a:rPr lang="ja-JP" altLang="en-US" sz="1050" b="1" dirty="0">
                  <a:solidFill>
                    <a:schemeClr val="bg1"/>
                  </a:solidFill>
                </a:rPr>
                <a:t>者</a:t>
              </a:r>
              <a:endParaRPr kumimoji="1" lang="ja-JP" alt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26833E2-0002-3F93-148D-F7E9D3080DF8}"/>
                </a:ext>
              </a:extLst>
            </p:cNvPr>
            <p:cNvSpPr/>
            <p:nvPr/>
          </p:nvSpPr>
          <p:spPr>
            <a:xfrm>
              <a:off x="836611" y="2226164"/>
              <a:ext cx="10514013" cy="957356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5E0480AF-74B7-CCC9-10BE-E0FECCB89FE8}"/>
              </a:ext>
            </a:extLst>
          </p:cNvPr>
          <p:cNvGrpSpPr/>
          <p:nvPr/>
        </p:nvGrpSpPr>
        <p:grpSpPr>
          <a:xfrm>
            <a:off x="833435" y="3514912"/>
            <a:ext cx="10515601" cy="2830325"/>
            <a:chOff x="833435" y="3962212"/>
            <a:chExt cx="10515601" cy="23830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15FB6A7A-27F6-4C58-CE4B-3F97E0BA260D}"/>
                </a:ext>
              </a:extLst>
            </p:cNvPr>
            <p:cNvSpPr/>
            <p:nvPr/>
          </p:nvSpPr>
          <p:spPr>
            <a:xfrm>
              <a:off x="833435" y="3962212"/>
              <a:ext cx="403045" cy="2383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ja-JP" altLang="en-US" sz="1050" b="1" dirty="0">
                  <a:solidFill>
                    <a:schemeClr val="bg1"/>
                  </a:solidFill>
                </a:rPr>
                <a:t>ワーキングチーム</a:t>
              </a: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A0A488E-D2B4-016B-E7E3-F99A2534B3CD}"/>
                </a:ext>
              </a:extLst>
            </p:cNvPr>
            <p:cNvSpPr/>
            <p:nvPr/>
          </p:nvSpPr>
          <p:spPr>
            <a:xfrm>
              <a:off x="835023" y="3962212"/>
              <a:ext cx="10514013" cy="2383025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1187A00-4677-62B8-2554-64FFC6EC7603}"/>
              </a:ext>
            </a:extLst>
          </p:cNvPr>
          <p:cNvGrpSpPr/>
          <p:nvPr/>
        </p:nvGrpSpPr>
        <p:grpSpPr>
          <a:xfrm>
            <a:off x="5052724" y="1115390"/>
            <a:ext cx="2086551" cy="664315"/>
            <a:chOff x="5052724" y="1115390"/>
            <a:chExt cx="2086551" cy="664315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D658DDCE-52FE-5EBF-7598-CF89611150E3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PO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7F3858A-5656-359F-CFF3-6EFF3ECA7106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佐藤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EA12DE7-4408-483E-F7E6-C12EF89653A2}"/>
              </a:ext>
            </a:extLst>
          </p:cNvPr>
          <p:cNvGrpSpPr/>
          <p:nvPr/>
        </p:nvGrpSpPr>
        <p:grpSpPr>
          <a:xfrm>
            <a:off x="5048753" y="2372684"/>
            <a:ext cx="2086551" cy="664315"/>
            <a:chOff x="5052724" y="1115390"/>
            <a:chExt cx="2086551" cy="664315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40325303-4DF6-4177-0CF7-34759FCAF1C2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PM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44759A98-C411-C492-A314-07792F445C90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広田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44E0D42-97A3-3295-2D3B-848DEE6D5E52}"/>
              </a:ext>
            </a:extLst>
          </p:cNvPr>
          <p:cNvGrpSpPr/>
          <p:nvPr/>
        </p:nvGrpSpPr>
        <p:grpSpPr>
          <a:xfrm>
            <a:off x="8361663" y="2371918"/>
            <a:ext cx="2086551" cy="664315"/>
            <a:chOff x="5052724" y="1115390"/>
            <a:chExt cx="2086551" cy="66431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4174DD1B-0479-8FB3-7B19-14AE1D582228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PMO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117BFB0-B578-CB49-ADBE-51D9E4C9919A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武田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FD470FB-2506-822B-F7D5-4D22EB59348A}"/>
              </a:ext>
            </a:extLst>
          </p:cNvPr>
          <p:cNvGrpSpPr/>
          <p:nvPr/>
        </p:nvGrpSpPr>
        <p:grpSpPr>
          <a:xfrm>
            <a:off x="2331870" y="4639175"/>
            <a:ext cx="1418639" cy="1540695"/>
            <a:chOff x="1423764" y="4700545"/>
            <a:chExt cx="1518767" cy="154069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C0733DC-9153-1294-02A0-D42189622710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営業企画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5292F0B-D308-0500-ADAC-8AB0A50FAFFF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田中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山田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7A5F789-E1C9-9453-052E-E3A264FC684D}"/>
              </a:ext>
            </a:extLst>
          </p:cNvPr>
          <p:cNvSpPr/>
          <p:nvPr/>
        </p:nvSpPr>
        <p:spPr>
          <a:xfrm>
            <a:off x="2331870" y="3623240"/>
            <a:ext cx="4516768" cy="2245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業務チーム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A525D7E-6B5F-3C2D-F5C5-5739BFE6E3DA}"/>
              </a:ext>
            </a:extLst>
          </p:cNvPr>
          <p:cNvSpPr/>
          <p:nvPr/>
        </p:nvSpPr>
        <p:spPr>
          <a:xfrm>
            <a:off x="7215830" y="3623239"/>
            <a:ext cx="2967703" cy="2245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システムチーム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244ABB7-109E-1AA9-C559-F6843B821406}"/>
              </a:ext>
            </a:extLst>
          </p:cNvPr>
          <p:cNvSpPr/>
          <p:nvPr/>
        </p:nvSpPr>
        <p:spPr>
          <a:xfrm>
            <a:off x="2331870" y="3916510"/>
            <a:ext cx="1110781" cy="2688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要件最終決定者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F03E085-ADF5-1F87-A9D6-D257F48B190F}"/>
              </a:ext>
            </a:extLst>
          </p:cNvPr>
          <p:cNvSpPr/>
          <p:nvPr/>
        </p:nvSpPr>
        <p:spPr>
          <a:xfrm>
            <a:off x="2331870" y="4209780"/>
            <a:ext cx="1110781" cy="2688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取りまとめ</a:t>
            </a:r>
            <a:r>
              <a:rPr lang="ja-JP" altLang="en-US" sz="900" b="1" dirty="0">
                <a:solidFill>
                  <a:schemeClr val="bg1"/>
                </a:solidFill>
              </a:rPr>
              <a:t>担当</a:t>
            </a:r>
            <a:r>
              <a:rPr kumimoji="1" lang="ja-JP" altLang="en-US" sz="900" b="1" dirty="0">
                <a:solidFill>
                  <a:schemeClr val="bg1"/>
                </a:solidFill>
              </a:rPr>
              <a:t>者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3C2E77-8EDD-88C8-421A-0DAB0360D18A}"/>
              </a:ext>
            </a:extLst>
          </p:cNvPr>
          <p:cNvSpPr/>
          <p:nvPr/>
        </p:nvSpPr>
        <p:spPr>
          <a:xfrm>
            <a:off x="3498252" y="3916510"/>
            <a:ext cx="3350386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田中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717EDE9-C4B7-E32C-20AE-15C94302FC8C}"/>
              </a:ext>
            </a:extLst>
          </p:cNvPr>
          <p:cNvSpPr/>
          <p:nvPr/>
        </p:nvSpPr>
        <p:spPr>
          <a:xfrm>
            <a:off x="3498252" y="4215918"/>
            <a:ext cx="3350386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山田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44AD99B6-9AEF-C830-F56B-4A8B7A736646}"/>
              </a:ext>
            </a:extLst>
          </p:cNvPr>
          <p:cNvGrpSpPr/>
          <p:nvPr/>
        </p:nvGrpSpPr>
        <p:grpSpPr>
          <a:xfrm>
            <a:off x="3880934" y="4639175"/>
            <a:ext cx="1418639" cy="1540695"/>
            <a:chOff x="1423764" y="4700545"/>
            <a:chExt cx="1518767" cy="1540695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63336F97-F9CD-746A-4B70-F19A01EB4EA9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コンテンツ制作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34CA3894-6B81-A3D8-F8CB-3F07DD441A8C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谷口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B0580FF-FD25-6E09-F660-300981ACB99D}"/>
              </a:ext>
            </a:extLst>
          </p:cNvPr>
          <p:cNvGrpSpPr/>
          <p:nvPr/>
        </p:nvGrpSpPr>
        <p:grpSpPr>
          <a:xfrm>
            <a:off x="5429999" y="4639175"/>
            <a:ext cx="1418639" cy="1540695"/>
            <a:chOff x="1423764" y="4700545"/>
            <a:chExt cx="1518767" cy="154069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DD813E4-988F-876B-5A54-A313AB1D27F6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品質管理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1DF5CD3D-5E3A-977B-C6FE-B5B41ED6C700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高山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8F1F5D6-84C5-8B9C-2DBB-7626E02E8D7F}"/>
              </a:ext>
            </a:extLst>
          </p:cNvPr>
          <p:cNvSpPr/>
          <p:nvPr/>
        </p:nvSpPr>
        <p:spPr>
          <a:xfrm>
            <a:off x="7215830" y="3910372"/>
            <a:ext cx="2967702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安藤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B6B61C4-C1FF-1B86-4A15-794CF78210AE}"/>
              </a:ext>
            </a:extLst>
          </p:cNvPr>
          <p:cNvSpPr/>
          <p:nvPr/>
        </p:nvSpPr>
        <p:spPr>
          <a:xfrm>
            <a:off x="7215830" y="4209780"/>
            <a:ext cx="2967702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西村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D8B9B71-F315-6BC8-DA93-4C778145F81A}"/>
              </a:ext>
            </a:extLst>
          </p:cNvPr>
          <p:cNvGrpSpPr/>
          <p:nvPr/>
        </p:nvGrpSpPr>
        <p:grpSpPr>
          <a:xfrm>
            <a:off x="7215829" y="4638521"/>
            <a:ext cx="1418639" cy="1540695"/>
            <a:chOff x="1423764" y="4700545"/>
            <a:chExt cx="1518767" cy="1540695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7B725610-496E-C954-424E-8E8457D57E2A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IT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2C74667B-1B76-B6F0-2E29-88C6328410D7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西村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</a:rPr>
                <a:t>小山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2FEB045-F616-BECF-43AC-F1ACF249157D}"/>
              </a:ext>
            </a:extLst>
          </p:cNvPr>
          <p:cNvGrpSpPr/>
          <p:nvPr/>
        </p:nvGrpSpPr>
        <p:grpSpPr>
          <a:xfrm>
            <a:off x="8764893" y="4638521"/>
            <a:ext cx="1418639" cy="1540695"/>
            <a:chOff x="1423764" y="4700545"/>
            <a:chExt cx="1518767" cy="1540695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1BB916E3-DD45-0F3D-8EE0-DB65DBEDEF3C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T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システム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01BF457F-AEB1-3D00-DC7C-437D3D30FD76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TBD</a:t>
              </a: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4C3428D-483D-AF5A-5A50-8F9FFF99F5EA}"/>
              </a:ext>
            </a:extLst>
          </p:cNvPr>
          <p:cNvSpPr txBox="1"/>
          <p:nvPr/>
        </p:nvSpPr>
        <p:spPr>
          <a:xfrm>
            <a:off x="4248749" y="1968146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評価・承認</a:t>
            </a: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1167B7-368E-4379-8B07-2BA869CB5544}"/>
              </a:ext>
            </a:extLst>
          </p:cNvPr>
          <p:cNvCxnSpPr>
            <a:cxnSpLocks/>
          </p:cNvCxnSpPr>
          <p:nvPr/>
        </p:nvCxnSpPr>
        <p:spPr>
          <a:xfrm flipH="1">
            <a:off x="5381607" y="1938431"/>
            <a:ext cx="1588" cy="28773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F6D29CBC-5EA6-1F51-AB19-B0601BE7DFA3}"/>
              </a:ext>
            </a:extLst>
          </p:cNvPr>
          <p:cNvCxnSpPr>
            <a:cxnSpLocks/>
          </p:cNvCxnSpPr>
          <p:nvPr/>
        </p:nvCxnSpPr>
        <p:spPr>
          <a:xfrm flipV="1">
            <a:off x="6805753" y="1938431"/>
            <a:ext cx="1588" cy="28773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49D775A-CE7C-32CA-88E6-869161DA5F96}"/>
              </a:ext>
            </a:extLst>
          </p:cNvPr>
          <p:cNvSpPr txBox="1"/>
          <p:nvPr/>
        </p:nvSpPr>
        <p:spPr>
          <a:xfrm>
            <a:off x="7149344" y="1968146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状況報告</a:t>
            </a: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E452E1FD-1635-F837-A6FF-843244A8308F}"/>
              </a:ext>
            </a:extLst>
          </p:cNvPr>
          <p:cNvCxnSpPr>
            <a:cxnSpLocks/>
          </p:cNvCxnSpPr>
          <p:nvPr/>
        </p:nvCxnSpPr>
        <p:spPr>
          <a:xfrm flipH="1">
            <a:off x="5369943" y="3183520"/>
            <a:ext cx="1588" cy="33139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C6D8AEF5-F33B-2003-DAEF-AA5FAA2A5F41}"/>
              </a:ext>
            </a:extLst>
          </p:cNvPr>
          <p:cNvCxnSpPr>
            <a:cxnSpLocks/>
          </p:cNvCxnSpPr>
          <p:nvPr/>
        </p:nvCxnSpPr>
        <p:spPr>
          <a:xfrm flipV="1">
            <a:off x="6814122" y="3183520"/>
            <a:ext cx="1588" cy="33139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ABDCA1B-4BE2-0E8E-C1C8-BE0236936E4A}"/>
              </a:ext>
            </a:extLst>
          </p:cNvPr>
          <p:cNvSpPr txBox="1"/>
          <p:nvPr/>
        </p:nvSpPr>
        <p:spPr>
          <a:xfrm>
            <a:off x="4038600" y="3234129"/>
            <a:ext cx="10253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進捗・課題管理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3B83E09-841E-6D3A-F7A7-C5C5399B86AD}"/>
              </a:ext>
            </a:extLst>
          </p:cNvPr>
          <p:cNvSpPr txBox="1"/>
          <p:nvPr/>
        </p:nvSpPr>
        <p:spPr>
          <a:xfrm>
            <a:off x="7135304" y="3220340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作業報告</a:t>
            </a:r>
          </a:p>
        </p:txBody>
      </p:sp>
    </p:spTree>
    <p:extLst>
      <p:ext uri="{BB962C8B-B14F-4D97-AF65-F5344CB8AC3E}">
        <p14:creationId xmlns:p14="http://schemas.microsoft.com/office/powerpoint/2010/main" val="79374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2B2661-A003-EEE4-B67F-37C77031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役割分担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811D47-554C-AD61-E8F8-EDD5FB15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274021-3310-9FEC-24CE-68800A0EF673}"/>
              </a:ext>
            </a:extLst>
          </p:cNvPr>
          <p:cNvSpPr/>
          <p:nvPr/>
        </p:nvSpPr>
        <p:spPr>
          <a:xfrm>
            <a:off x="839788" y="1423035"/>
            <a:ext cx="2086551" cy="7398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PO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2F0383-6336-8CF7-E587-75B0AB38FBD2}"/>
              </a:ext>
            </a:extLst>
          </p:cNvPr>
          <p:cNvSpPr/>
          <p:nvPr/>
        </p:nvSpPr>
        <p:spPr>
          <a:xfrm>
            <a:off x="841376" y="2220827"/>
            <a:ext cx="2086551" cy="73986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E92E88-79B6-4C0C-B9B3-F71DB77E4BFA}"/>
              </a:ext>
            </a:extLst>
          </p:cNvPr>
          <p:cNvSpPr/>
          <p:nvPr/>
        </p:nvSpPr>
        <p:spPr>
          <a:xfrm>
            <a:off x="842964" y="3006350"/>
            <a:ext cx="2086551" cy="7398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PMO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A15CE65-497A-B2CD-C3D7-388C3AE9F245}"/>
              </a:ext>
            </a:extLst>
          </p:cNvPr>
          <p:cNvSpPr/>
          <p:nvPr/>
        </p:nvSpPr>
        <p:spPr>
          <a:xfrm>
            <a:off x="3023507" y="1423034"/>
            <a:ext cx="7077851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の全責任を負う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最終的な意思決定を行う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8EC78-6FA5-CEE6-0625-6928ED10ED71}"/>
              </a:ext>
            </a:extLst>
          </p:cNvPr>
          <p:cNvSpPr/>
          <p:nvPr/>
        </p:nvSpPr>
        <p:spPr>
          <a:xfrm>
            <a:off x="3023506" y="2220828"/>
            <a:ext cx="7077851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の進捗・課題・品質管理を行う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PO</a:t>
            </a:r>
            <a:r>
              <a:rPr lang="ja-JP" altLang="en-US" sz="1100" dirty="0">
                <a:solidFill>
                  <a:schemeClr val="tx1"/>
                </a:solidFill>
              </a:rPr>
              <a:t>への報告を行う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EBE407-7803-698B-7623-A6BABF1FCD2A}"/>
              </a:ext>
            </a:extLst>
          </p:cNvPr>
          <p:cNvSpPr/>
          <p:nvPr/>
        </p:nvSpPr>
        <p:spPr>
          <a:xfrm>
            <a:off x="3023505" y="3006351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の作業支援を行う</a:t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（</a:t>
            </a: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と役割分担を行う場合は、その分担を記載する）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749446-E96C-121B-ED02-EB31A8C709A3}"/>
              </a:ext>
            </a:extLst>
          </p:cNvPr>
          <p:cNvSpPr/>
          <p:nvPr/>
        </p:nvSpPr>
        <p:spPr>
          <a:xfrm>
            <a:off x="10187275" y="1423034"/>
            <a:ext cx="1166526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佐藤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1A3E694-DEF4-72D9-5028-17006BEC97D7}"/>
              </a:ext>
            </a:extLst>
          </p:cNvPr>
          <p:cNvSpPr/>
          <p:nvPr/>
        </p:nvSpPr>
        <p:spPr>
          <a:xfrm>
            <a:off x="10187274" y="2220828"/>
            <a:ext cx="1166526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広田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5E11907-CF9C-4E5A-9108-DF35034D04F9}"/>
              </a:ext>
            </a:extLst>
          </p:cNvPr>
          <p:cNvSpPr/>
          <p:nvPr/>
        </p:nvSpPr>
        <p:spPr>
          <a:xfrm>
            <a:off x="10187273" y="3006351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武田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C13C5D5-374E-A32F-D854-EC343BBE8060}"/>
              </a:ext>
            </a:extLst>
          </p:cNvPr>
          <p:cNvGrpSpPr/>
          <p:nvPr/>
        </p:nvGrpSpPr>
        <p:grpSpPr>
          <a:xfrm>
            <a:off x="3023047" y="1060956"/>
            <a:ext cx="7078642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6E6E7E9-0D71-8A54-AB63-B242115FEF1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440014C-8561-A910-7E0E-0290E3E0983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役割内容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2572E57-010A-9DEF-2680-1483692FC6D1}"/>
              </a:ext>
            </a:extLst>
          </p:cNvPr>
          <p:cNvGrpSpPr/>
          <p:nvPr/>
        </p:nvGrpSpPr>
        <p:grpSpPr>
          <a:xfrm>
            <a:off x="10187603" y="1060956"/>
            <a:ext cx="1166656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55A88F11-CB1F-4651-AF3D-E0C268AD576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F284294-1545-4922-B1B2-DE3FCC3197D7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98382D-4056-E7A4-A5CB-233E560AB7FC}"/>
              </a:ext>
            </a:extLst>
          </p:cNvPr>
          <p:cNvSpPr/>
          <p:nvPr/>
        </p:nvSpPr>
        <p:spPr>
          <a:xfrm>
            <a:off x="842964" y="3791868"/>
            <a:ext cx="2086551" cy="73986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最終要件決定者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5E7CE0F-7E35-FCD7-D6CA-CC6B88412074}"/>
              </a:ext>
            </a:extLst>
          </p:cNvPr>
          <p:cNvSpPr/>
          <p:nvPr/>
        </p:nvSpPr>
        <p:spPr>
          <a:xfrm>
            <a:off x="3023505" y="3791869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要件の決定・承認を行う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45CAD7D-BAAB-BF3C-E759-9E3ACE6B7434}"/>
              </a:ext>
            </a:extLst>
          </p:cNvPr>
          <p:cNvSpPr/>
          <p:nvPr/>
        </p:nvSpPr>
        <p:spPr>
          <a:xfrm>
            <a:off x="10187273" y="3791869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田中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安藤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3A205EB-91EB-F0AA-1AA3-B9252E8E5EA0}"/>
              </a:ext>
            </a:extLst>
          </p:cNvPr>
          <p:cNvSpPr/>
          <p:nvPr/>
        </p:nvSpPr>
        <p:spPr>
          <a:xfrm>
            <a:off x="838200" y="4560084"/>
            <a:ext cx="2086551" cy="73986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>
                <a:solidFill>
                  <a:schemeClr val="bg1"/>
                </a:solidFill>
              </a:rPr>
              <a:t>取りまとめ</a:t>
            </a:r>
            <a:r>
              <a:rPr lang="ja-JP" altLang="en-US" sz="1100">
                <a:solidFill>
                  <a:schemeClr val="bg1"/>
                </a:solidFill>
              </a:rPr>
              <a:t>担当</a:t>
            </a:r>
            <a:r>
              <a:rPr kumimoji="1" lang="ja-JP" altLang="en-US" sz="1100">
                <a:solidFill>
                  <a:schemeClr val="bg1"/>
                </a:solidFill>
              </a:rPr>
              <a:t>者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8328BD5-157B-C5DB-6142-27994F91B20F}"/>
              </a:ext>
            </a:extLst>
          </p:cNvPr>
          <p:cNvSpPr/>
          <p:nvPr/>
        </p:nvSpPr>
        <p:spPr>
          <a:xfrm>
            <a:off x="3018741" y="4560085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ワーキングメンバーの取りまとめを行う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PM</a:t>
            </a:r>
            <a:r>
              <a:rPr lang="ja-JP" altLang="en-US" sz="1100" dirty="0">
                <a:solidFill>
                  <a:schemeClr val="tx1"/>
                </a:solidFill>
              </a:rPr>
              <a:t>への報告を行う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FE1B47-B53A-A539-E433-37603FBBD5AF}"/>
              </a:ext>
            </a:extLst>
          </p:cNvPr>
          <p:cNvSpPr/>
          <p:nvPr/>
        </p:nvSpPr>
        <p:spPr>
          <a:xfrm>
            <a:off x="10182509" y="4560085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山田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西村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A6C3CF9-EC8E-5697-D8A4-04C6C06C211D}"/>
              </a:ext>
            </a:extLst>
          </p:cNvPr>
          <p:cNvSpPr/>
          <p:nvPr/>
        </p:nvSpPr>
        <p:spPr>
          <a:xfrm>
            <a:off x="838200" y="5345251"/>
            <a:ext cx="2086551" cy="84149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ワーキングメンバー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9D4B1DB-5731-5849-7245-F95FC2E5C915}"/>
              </a:ext>
            </a:extLst>
          </p:cNvPr>
          <p:cNvSpPr/>
          <p:nvPr/>
        </p:nvSpPr>
        <p:spPr>
          <a:xfrm>
            <a:off x="3018741" y="5345252"/>
            <a:ext cx="7077851" cy="84149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の指示に従い</a:t>
            </a: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ワークを行う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29EA399-1A67-F80E-26D5-CF10A22C0BC5}"/>
              </a:ext>
            </a:extLst>
          </p:cNvPr>
          <p:cNvSpPr/>
          <p:nvPr/>
        </p:nvSpPr>
        <p:spPr>
          <a:xfrm>
            <a:off x="10182509" y="5345252"/>
            <a:ext cx="1166526" cy="84149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各チーム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メンバー</a:t>
            </a:r>
          </a:p>
        </p:txBody>
      </p:sp>
    </p:spTree>
    <p:extLst>
      <p:ext uri="{BB962C8B-B14F-4D97-AF65-F5344CB8AC3E}">
        <p14:creationId xmlns:p14="http://schemas.microsoft.com/office/powerpoint/2010/main" val="188423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BA82BC-27A4-89CF-15F1-9CC2B0C6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マスタスケジュール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36B4DC-82CF-0D7C-B993-DB1095BC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1C0FF88-1CDF-3EAD-467A-B75DCDE63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76745"/>
              </p:ext>
            </p:extLst>
          </p:nvPr>
        </p:nvGraphicFramePr>
        <p:xfrm>
          <a:off x="838199" y="981075"/>
          <a:ext cx="10514015" cy="4947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1774">
                  <a:extLst>
                    <a:ext uri="{9D8B030D-6E8A-4147-A177-3AD203B41FA5}">
                      <a16:colId xmlns:a16="http://schemas.microsoft.com/office/drawing/2014/main" val="3735453858"/>
                    </a:ext>
                  </a:extLst>
                </a:gridCol>
                <a:gridCol w="1386942">
                  <a:extLst>
                    <a:ext uri="{9D8B030D-6E8A-4147-A177-3AD203B41FA5}">
                      <a16:colId xmlns:a16="http://schemas.microsoft.com/office/drawing/2014/main" val="2876213445"/>
                    </a:ext>
                  </a:extLst>
                </a:gridCol>
                <a:gridCol w="1386942">
                  <a:extLst>
                    <a:ext uri="{9D8B030D-6E8A-4147-A177-3AD203B41FA5}">
                      <a16:colId xmlns:a16="http://schemas.microsoft.com/office/drawing/2014/main" val="1808307869"/>
                    </a:ext>
                  </a:extLst>
                </a:gridCol>
                <a:gridCol w="1386942">
                  <a:extLst>
                    <a:ext uri="{9D8B030D-6E8A-4147-A177-3AD203B41FA5}">
                      <a16:colId xmlns:a16="http://schemas.microsoft.com/office/drawing/2014/main" val="2784033683"/>
                    </a:ext>
                  </a:extLst>
                </a:gridCol>
                <a:gridCol w="887366">
                  <a:extLst>
                    <a:ext uri="{9D8B030D-6E8A-4147-A177-3AD203B41FA5}">
                      <a16:colId xmlns:a16="http://schemas.microsoft.com/office/drawing/2014/main" val="727863950"/>
                    </a:ext>
                  </a:extLst>
                </a:gridCol>
                <a:gridCol w="887366">
                  <a:extLst>
                    <a:ext uri="{9D8B030D-6E8A-4147-A177-3AD203B41FA5}">
                      <a16:colId xmlns:a16="http://schemas.microsoft.com/office/drawing/2014/main" val="4193051841"/>
                    </a:ext>
                  </a:extLst>
                </a:gridCol>
                <a:gridCol w="887366">
                  <a:extLst>
                    <a:ext uri="{9D8B030D-6E8A-4147-A177-3AD203B41FA5}">
                      <a16:colId xmlns:a16="http://schemas.microsoft.com/office/drawing/2014/main" val="750451595"/>
                    </a:ext>
                  </a:extLst>
                </a:gridCol>
                <a:gridCol w="887366">
                  <a:extLst>
                    <a:ext uri="{9D8B030D-6E8A-4147-A177-3AD203B41FA5}">
                      <a16:colId xmlns:a16="http://schemas.microsoft.com/office/drawing/2014/main" val="291036376"/>
                    </a:ext>
                  </a:extLst>
                </a:gridCol>
                <a:gridCol w="887366">
                  <a:extLst>
                    <a:ext uri="{9D8B030D-6E8A-4147-A177-3AD203B41FA5}">
                      <a16:colId xmlns:a16="http://schemas.microsoft.com/office/drawing/2014/main" val="2797447713"/>
                    </a:ext>
                  </a:extLst>
                </a:gridCol>
                <a:gridCol w="514585">
                  <a:extLst>
                    <a:ext uri="{9D8B030D-6E8A-4147-A177-3AD203B41FA5}">
                      <a16:colId xmlns:a16="http://schemas.microsoft.com/office/drawing/2014/main" val="1191244675"/>
                    </a:ext>
                  </a:extLst>
                </a:gridCol>
              </a:tblGrid>
              <a:tr h="239208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2023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2024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748428"/>
                  </a:ext>
                </a:extLst>
              </a:tr>
              <a:tr h="2392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8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9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10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11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12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2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3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4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1303"/>
                  </a:ext>
                </a:extLst>
              </a:tr>
              <a:tr h="7976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マイルストーン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81776"/>
                  </a:ext>
                </a:extLst>
              </a:tr>
              <a:tr h="1724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企画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092855"/>
                  </a:ext>
                </a:extLst>
              </a:tr>
              <a:tr h="1182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システム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96575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</a:rPr>
                        <a:t>並行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</a:rPr>
                        <a:t>PJT</a:t>
                      </a:r>
                      <a:endParaRPr kumimoji="1" lang="ja-JP" alt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383924"/>
                  </a:ext>
                </a:extLst>
              </a:tr>
            </a:tbl>
          </a:graphicData>
        </a:graphic>
      </p:graphicFrame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BC53D8B8-7613-574C-DA9F-627D66E34E51}"/>
              </a:ext>
            </a:extLst>
          </p:cNvPr>
          <p:cNvSpPr/>
          <p:nvPr/>
        </p:nvSpPr>
        <p:spPr>
          <a:xfrm>
            <a:off x="2313830" y="2451431"/>
            <a:ext cx="914400" cy="56379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STEP 1</a:t>
            </a: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現状調査</a:t>
            </a: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3032264A-A18B-D566-1CD7-C945EA12CEC3}"/>
              </a:ext>
            </a:extLst>
          </p:cNvPr>
          <p:cNvSpPr/>
          <p:nvPr/>
        </p:nvSpPr>
        <p:spPr>
          <a:xfrm>
            <a:off x="2771030" y="3208289"/>
            <a:ext cx="841290" cy="56379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STEP 2</a:t>
            </a: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課題分析</a:t>
            </a: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AC885227-DBEB-5BEF-E96C-7F6E37CB242A}"/>
              </a:ext>
            </a:extLst>
          </p:cNvPr>
          <p:cNvSpPr/>
          <p:nvPr/>
        </p:nvSpPr>
        <p:spPr>
          <a:xfrm>
            <a:off x="3682939" y="2451431"/>
            <a:ext cx="2574737" cy="13206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STEP 3</a:t>
            </a: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要件定義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F0E35373-B759-AAB0-DE36-A1FD0F7EFAAF}"/>
              </a:ext>
            </a:extLst>
          </p:cNvPr>
          <p:cNvSpPr/>
          <p:nvPr/>
        </p:nvSpPr>
        <p:spPr>
          <a:xfrm>
            <a:off x="6472733" y="4217702"/>
            <a:ext cx="3415695" cy="711807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STEP 4</a:t>
            </a:r>
          </a:p>
          <a:p>
            <a:pPr algn="ctr"/>
            <a:r>
              <a:rPr kumimoji="1" lang="ja-JP" altLang="en-US" sz="900" dirty="0">
                <a:solidFill>
                  <a:schemeClr val="bg1"/>
                </a:solidFill>
              </a:rPr>
              <a:t>開発</a:t>
            </a: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6968F3A2-DCDE-45B2-3DD8-96806C17D868}"/>
              </a:ext>
            </a:extLst>
          </p:cNvPr>
          <p:cNvSpPr/>
          <p:nvPr/>
        </p:nvSpPr>
        <p:spPr>
          <a:xfrm>
            <a:off x="9756249" y="2451431"/>
            <a:ext cx="1073427" cy="1320648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STEP 5</a:t>
            </a:r>
          </a:p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UAT</a:t>
            </a:r>
          </a:p>
          <a:p>
            <a:pPr algn="ctr"/>
            <a:r>
              <a:rPr lang="ja-JP" altLang="en-US" sz="900" dirty="0">
                <a:solidFill>
                  <a:schemeClr val="bg1"/>
                </a:solidFill>
              </a:rPr>
              <a:t>リリース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9B2991-77F5-94A0-2F2F-3D56BF96EF70}"/>
              </a:ext>
            </a:extLst>
          </p:cNvPr>
          <p:cNvSpPr txBox="1"/>
          <p:nvPr/>
        </p:nvSpPr>
        <p:spPr>
          <a:xfrm>
            <a:off x="10362888" y="1604195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★リリース</a:t>
            </a:r>
            <a:endParaRPr kumimoji="1" lang="ja-JP" altLang="en-US" sz="1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F9411E-00F9-B0CB-2AFD-9A7A4A40A71B}"/>
              </a:ext>
            </a:extLst>
          </p:cNvPr>
          <p:cNvSpPr txBox="1"/>
          <p:nvPr/>
        </p:nvSpPr>
        <p:spPr>
          <a:xfrm>
            <a:off x="5892659" y="1604195"/>
            <a:ext cx="1160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★ベンダー契約</a:t>
            </a:r>
            <a:endParaRPr kumimoji="1" lang="ja-JP" altLang="en-US" sz="1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E019A6-1D2B-3E66-33FA-9D9883018BD2}"/>
              </a:ext>
            </a:extLst>
          </p:cNvPr>
          <p:cNvSpPr txBox="1"/>
          <p:nvPr/>
        </p:nvSpPr>
        <p:spPr>
          <a:xfrm>
            <a:off x="10362888" y="1956567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/>
              <a:t>法改正★</a:t>
            </a:r>
            <a:endParaRPr kumimoji="1" lang="ja-JP" altLang="en-US" sz="1000" dirty="0"/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5C92A286-33DC-8E19-2864-C69EAD56E0E2}"/>
              </a:ext>
            </a:extLst>
          </p:cNvPr>
          <p:cNvSpPr/>
          <p:nvPr/>
        </p:nvSpPr>
        <p:spPr>
          <a:xfrm>
            <a:off x="3682938" y="5301901"/>
            <a:ext cx="4419441" cy="487113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【</a:t>
            </a:r>
            <a:r>
              <a:rPr kumimoji="1" lang="ja-JP" altLang="en-US" sz="900" dirty="0">
                <a:solidFill>
                  <a:schemeClr val="bg1"/>
                </a:solidFill>
              </a:rPr>
              <a:t>並行案件</a:t>
            </a:r>
            <a:r>
              <a:rPr kumimoji="1" lang="en-US" altLang="ja-JP" sz="900" dirty="0">
                <a:solidFill>
                  <a:schemeClr val="bg1"/>
                </a:solidFill>
              </a:rPr>
              <a:t>】</a:t>
            </a:r>
            <a:r>
              <a:rPr kumimoji="1" lang="ja-JP" altLang="en-US" sz="900" dirty="0">
                <a:solidFill>
                  <a:schemeClr val="bg1"/>
                </a:solidFill>
              </a:rPr>
              <a:t>○○</a:t>
            </a:r>
            <a:r>
              <a:rPr kumimoji="1" lang="en-US" altLang="ja-JP" sz="900" dirty="0">
                <a:solidFill>
                  <a:schemeClr val="bg1"/>
                </a:solidFill>
              </a:rPr>
              <a:t>PJT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97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77513-6AF5-B74D-E9D5-13C4CB64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リスクと対応策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8079A2-FDF9-BDA6-B876-9326319F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1F68DD-4962-F306-430A-FB9FFF0FC3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遅延・品質リスクがあるため、適切に対応を行う。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20B4D4-7001-11DE-A2C0-F91EC2CEF654}"/>
              </a:ext>
            </a:extLst>
          </p:cNvPr>
          <p:cNvSpPr/>
          <p:nvPr/>
        </p:nvSpPr>
        <p:spPr>
          <a:xfrm>
            <a:off x="839788" y="2055138"/>
            <a:ext cx="2086551" cy="14797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PJT</a:t>
            </a:r>
            <a:r>
              <a:rPr lang="ja-JP" altLang="en-US" sz="1600" dirty="0">
                <a:solidFill>
                  <a:schemeClr val="tx1"/>
                </a:solidFill>
              </a:rPr>
              <a:t>遅延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F170A-3ACC-5D1C-88EE-749FC3AE3BAF}"/>
              </a:ext>
            </a:extLst>
          </p:cNvPr>
          <p:cNvSpPr/>
          <p:nvPr/>
        </p:nvSpPr>
        <p:spPr>
          <a:xfrm>
            <a:off x="841376" y="3595503"/>
            <a:ext cx="2086551" cy="14797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システム品質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7A762C-BA51-EA4C-95D8-5F85AF91D1E6}"/>
              </a:ext>
            </a:extLst>
          </p:cNvPr>
          <p:cNvSpPr/>
          <p:nvPr/>
        </p:nvSpPr>
        <p:spPr>
          <a:xfrm>
            <a:off x="3023507" y="2055137"/>
            <a:ext cx="4116793" cy="147972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何らかの原因で</a:t>
            </a:r>
            <a:r>
              <a:rPr kumimoji="1" lang="en-US" altLang="ja-JP" sz="1200" dirty="0">
                <a:solidFill>
                  <a:schemeClr val="tx1"/>
                </a:solidFill>
              </a:rPr>
              <a:t>PJT</a:t>
            </a:r>
            <a:r>
              <a:rPr kumimoji="1" lang="ja-JP" altLang="en-US" sz="1200" dirty="0">
                <a:solidFill>
                  <a:schemeClr val="tx1"/>
                </a:solidFill>
              </a:rPr>
              <a:t>が遅延する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3BCA05-7034-2435-79A6-805340770913}"/>
              </a:ext>
            </a:extLst>
          </p:cNvPr>
          <p:cNvSpPr/>
          <p:nvPr/>
        </p:nvSpPr>
        <p:spPr>
          <a:xfrm>
            <a:off x="3023506" y="3595504"/>
            <a:ext cx="4116793" cy="147971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システムの品質が悪く業務で使えない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CA9000-2E92-E11E-8ADB-CEDA4612018A}"/>
              </a:ext>
            </a:extLst>
          </p:cNvPr>
          <p:cNvSpPr/>
          <p:nvPr/>
        </p:nvSpPr>
        <p:spPr>
          <a:xfrm>
            <a:off x="7237008" y="2055137"/>
            <a:ext cx="4116793" cy="147972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週次で定例を実施し進捗を確認する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遅れが発生したら、すぐに対策を検討する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開発時に多めにバッファーを積む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6623F4-6764-9FEC-B3DD-0F4348BA99C8}"/>
              </a:ext>
            </a:extLst>
          </p:cNvPr>
          <p:cNvSpPr/>
          <p:nvPr/>
        </p:nvSpPr>
        <p:spPr>
          <a:xfrm>
            <a:off x="7237007" y="3595504"/>
            <a:ext cx="4116793" cy="147971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有識者をアサインし、レビューを行う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テストケースを</a:t>
            </a:r>
            <a:r>
              <a:rPr lang="en-US" altLang="ja-JP" sz="1200" dirty="0">
                <a:solidFill>
                  <a:schemeClr val="tx1"/>
                </a:solidFill>
              </a:rPr>
              <a:t>IT</a:t>
            </a:r>
            <a:r>
              <a:rPr lang="ja-JP" altLang="en-US" sz="1200" dirty="0">
                <a:solidFill>
                  <a:schemeClr val="tx1"/>
                </a:solidFill>
              </a:rPr>
              <a:t>企画でもレビューする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UAT</a:t>
            </a:r>
            <a:r>
              <a:rPr kumimoji="1" lang="ja-JP" altLang="en-US" sz="1200" dirty="0">
                <a:solidFill>
                  <a:schemeClr val="tx1"/>
                </a:solidFill>
              </a:rPr>
              <a:t>前にも企画に触ってもらう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6DB6816-A77C-70EE-CB3F-FA39E02BB657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FC305B38-664F-067E-5554-1DF72055F5B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04784A1-D650-EF64-DE35-1DB4C1031DAA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リスク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4669BA2-1E92-458C-588F-CB45C8EFBD74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CD86A44-3B93-741A-DE92-2FC23696F3A1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BA02F72-3282-F7D5-F9E8-AA1FABDB17F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4818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ja-JP" altLang="en-US" dirty="0"/>
              <a:t>キックオフ用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2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DD439-D7A7-054D-8857-DD9D372E4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課題管理方法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8715BD-AF19-7DF9-CB76-A408D9B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B708B5-9A17-C134-69ED-919A625710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QA</a:t>
            </a:r>
            <a:r>
              <a:rPr kumimoji="1" lang="ja-JP" altLang="en-US" dirty="0"/>
              <a:t>・タスク・課題管理は</a:t>
            </a:r>
            <a:r>
              <a:rPr kumimoji="1" lang="en-US" altLang="ja-JP" dirty="0"/>
              <a:t>backlog</a:t>
            </a:r>
            <a:r>
              <a:rPr kumimoji="1" lang="ja-JP" altLang="en-US" dirty="0"/>
              <a:t>で行います。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DCA7567-5B01-D341-31FC-EE0C8973B888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管理場所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20FC5D-A501-66A9-99CA-8B8BDE5E2051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起票してよいもの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1C921E-E4A7-F447-340C-2168B2D2A6A0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起票ルール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C66D16-26C8-E868-0109-E318F8EFB950}"/>
              </a:ext>
            </a:extLst>
          </p:cNvPr>
          <p:cNvSpPr/>
          <p:nvPr/>
        </p:nvSpPr>
        <p:spPr>
          <a:xfrm>
            <a:off x="3023507" y="2055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https://xxxxxx.com/hogehoge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9853314-81C4-E4EF-32D5-F09CE521D29C}"/>
              </a:ext>
            </a:extLst>
          </p:cNvPr>
          <p:cNvSpPr/>
          <p:nvPr/>
        </p:nvSpPr>
        <p:spPr>
          <a:xfrm>
            <a:off x="3023506" y="3086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課題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質問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B97C05-911F-AF44-3E6F-E4AA6D5BC896}"/>
              </a:ext>
            </a:extLst>
          </p:cNvPr>
          <p:cNvSpPr/>
          <p:nvPr/>
        </p:nvSpPr>
        <p:spPr>
          <a:xfrm>
            <a:off x="3023505" y="4123276"/>
            <a:ext cx="8328706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期限日を設定する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カテゴリを設定する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F20B140-76A3-A346-47FA-3BA8FC90C1B8}"/>
              </a:ext>
            </a:extLst>
          </p:cNvPr>
          <p:cNvGrpSpPr/>
          <p:nvPr/>
        </p:nvGrpSpPr>
        <p:grpSpPr>
          <a:xfrm>
            <a:off x="3023047" y="1693059"/>
            <a:ext cx="8329637" cy="319117"/>
            <a:chOff x="3021459" y="2006770"/>
            <a:chExt cx="4117253" cy="31911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10B9FBC-BBF3-B780-2ABD-C2A35F4A4C3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9039192-F86F-9B91-C0C3-47345F42D241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8BB9131-6635-CF66-F483-2FBEAC16B294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管理ルール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2928057-604C-1EFE-ADA5-D5ED1252A154}"/>
              </a:ext>
            </a:extLst>
          </p:cNvPr>
          <p:cNvSpPr/>
          <p:nvPr/>
        </p:nvSpPr>
        <p:spPr>
          <a:xfrm>
            <a:off x="3023505" y="5154274"/>
            <a:ext cx="8328706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終わったら必ず完了にする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処理中の課題は、定例</a:t>
            </a:r>
            <a:r>
              <a:rPr kumimoji="1" lang="en-US" altLang="ja-JP" sz="1200" dirty="0">
                <a:solidFill>
                  <a:schemeClr val="tx1"/>
                </a:solidFill>
              </a:rPr>
              <a:t>MTG</a:t>
            </a:r>
            <a:r>
              <a:rPr kumimoji="1" lang="ja-JP" altLang="en-US" sz="1200" dirty="0">
                <a:solidFill>
                  <a:schemeClr val="tx1"/>
                </a:solidFill>
              </a:rPr>
              <a:t>で棚卸する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33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44626C-197D-B4BD-8683-CFDA3DAC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ドキュメント管理方法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A11117-933E-4DFD-1B99-6EFE4D33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6DBDE7-9F47-D3AD-FE26-E4A04A151A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Google Drive</a:t>
            </a:r>
            <a:r>
              <a:rPr kumimoji="1" lang="ja-JP" altLang="en-US" dirty="0"/>
              <a:t>を使います。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9B27EB-6FA8-FE1E-3A4A-1109568E597B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管理場所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F16F17-A10E-479A-513E-BA15383E238C}"/>
              </a:ext>
            </a:extLst>
          </p:cNvPr>
          <p:cNvSpPr/>
          <p:nvPr/>
        </p:nvSpPr>
        <p:spPr>
          <a:xfrm>
            <a:off x="841376" y="3086136"/>
            <a:ext cx="2086551" cy="166997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管理ルール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792417-5E9F-B9EF-6C9E-874C808DE431}"/>
              </a:ext>
            </a:extLst>
          </p:cNvPr>
          <p:cNvSpPr/>
          <p:nvPr/>
        </p:nvSpPr>
        <p:spPr>
          <a:xfrm>
            <a:off x="842964" y="4815129"/>
            <a:ext cx="2086551" cy="8117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補足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BFA89D-FACA-4019-A98D-DCDB3BC71F0D}"/>
              </a:ext>
            </a:extLst>
          </p:cNvPr>
          <p:cNvSpPr/>
          <p:nvPr/>
        </p:nvSpPr>
        <p:spPr>
          <a:xfrm>
            <a:off x="3023507" y="2055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https://xxxxxxxxxx.com/sample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7C63C5E-E6A3-CBB9-11BA-FFE15A84698C}"/>
              </a:ext>
            </a:extLst>
          </p:cNvPr>
          <p:cNvSpPr/>
          <p:nvPr/>
        </p:nvSpPr>
        <p:spPr>
          <a:xfrm>
            <a:off x="3023506" y="3086137"/>
            <a:ext cx="8328706" cy="166997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>
                <a:solidFill>
                  <a:schemeClr val="tx1"/>
                </a:solidFill>
              </a:rPr>
              <a:t>Teams</a:t>
            </a:r>
            <a:r>
              <a:rPr lang="ja-JP" altLang="en-US" sz="1200" dirty="0">
                <a:solidFill>
                  <a:schemeClr val="tx1"/>
                </a:solidFill>
              </a:rPr>
              <a:t>に張り付けてのファイル共有は禁止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ローカル</a:t>
            </a:r>
            <a:r>
              <a:rPr lang="en-US" altLang="ja-JP" sz="1200" dirty="0">
                <a:solidFill>
                  <a:schemeClr val="tx1"/>
                </a:solidFill>
              </a:rPr>
              <a:t>PC</a:t>
            </a:r>
            <a:r>
              <a:rPr lang="ja-JP" altLang="en-US" sz="1200" dirty="0">
                <a:solidFill>
                  <a:schemeClr val="tx1"/>
                </a:solidFill>
              </a:rPr>
              <a:t>での管理は禁止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ファイルサーバでの共有は禁止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ファイル名でのバージョン管理は禁止（</a:t>
            </a:r>
            <a:r>
              <a:rPr kumimoji="1" lang="en-US" altLang="ja-JP" sz="1200" dirty="0">
                <a:solidFill>
                  <a:schemeClr val="tx1"/>
                </a:solidFill>
              </a:rPr>
              <a:t>XX_v0.5.xlsx</a:t>
            </a:r>
            <a:r>
              <a:rPr kumimoji="1" lang="ja-JP" altLang="en-US" sz="1200" dirty="0">
                <a:solidFill>
                  <a:schemeClr val="tx1"/>
                </a:solidFill>
              </a:rPr>
              <a:t>など）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4C3E56-51B0-3277-5F29-EB6EABEFCC5A}"/>
              </a:ext>
            </a:extLst>
          </p:cNvPr>
          <p:cNvSpPr/>
          <p:nvPr/>
        </p:nvSpPr>
        <p:spPr>
          <a:xfrm>
            <a:off x="3023505" y="4815129"/>
            <a:ext cx="8328706" cy="81178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不明点は</a:t>
            </a:r>
            <a:r>
              <a:rPr lang="en-US" altLang="ja-JP" sz="1200" dirty="0">
                <a:solidFill>
                  <a:schemeClr val="tx1"/>
                </a:solidFill>
              </a:rPr>
              <a:t>IT</a:t>
            </a:r>
            <a:r>
              <a:rPr lang="ja-JP" altLang="en-US" sz="1200" dirty="0">
                <a:solidFill>
                  <a:schemeClr val="tx1"/>
                </a:solidFill>
              </a:rPr>
              <a:t>企画まで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3C5F61C-1A07-770F-6F94-3096D242546D}"/>
              </a:ext>
            </a:extLst>
          </p:cNvPr>
          <p:cNvGrpSpPr/>
          <p:nvPr/>
        </p:nvGrpSpPr>
        <p:grpSpPr>
          <a:xfrm>
            <a:off x="3023047" y="1693059"/>
            <a:ext cx="8329637" cy="319117"/>
            <a:chOff x="3021459" y="2006770"/>
            <a:chExt cx="4117253" cy="31911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AFD3CC7-34B9-EE65-499F-EF02656FCE78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2DED156-0DF8-1F3C-5B4D-E210C098AF49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00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DD19C-5838-95C1-856C-416E2AD5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コミュニケーション方法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833281-F818-FC7A-B68F-2B7D5EB8C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E1FC7D-7C4A-47BF-822A-04860AA704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/>
              <a:t>Teams</a:t>
            </a:r>
            <a:r>
              <a:rPr lang="ja-JP" altLang="en-US" dirty="0"/>
              <a:t>で行います。メール・個別チャットは</a:t>
            </a:r>
            <a:r>
              <a:rPr lang="en-US" altLang="ja-JP" dirty="0"/>
              <a:t>NG</a:t>
            </a:r>
            <a:r>
              <a:rPr lang="ja-JP" altLang="en-US" dirty="0"/>
              <a:t>です。</a:t>
            </a:r>
            <a:endParaRPr kumimoji="1" lang="en-US" altLang="ja-JP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BA53735-482F-B9B5-ABC6-010B4E535567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ツール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7C2DF9-657F-02E7-3B04-1A9EABDCC024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チーム名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ADD17B-B8B8-8B5D-2A50-D41438CC688D}"/>
              </a:ext>
            </a:extLst>
          </p:cNvPr>
          <p:cNvSpPr/>
          <p:nvPr/>
        </p:nvSpPr>
        <p:spPr>
          <a:xfrm>
            <a:off x="842964" y="4123275"/>
            <a:ext cx="2086551" cy="16079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ルール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54B5DE-F27A-A301-9FEA-FCEFAD512C35}"/>
              </a:ext>
            </a:extLst>
          </p:cNvPr>
          <p:cNvSpPr/>
          <p:nvPr/>
        </p:nvSpPr>
        <p:spPr>
          <a:xfrm>
            <a:off x="3023507" y="2055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Teams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AF09DB-44B4-614B-79D4-37F9363E137D}"/>
              </a:ext>
            </a:extLst>
          </p:cNvPr>
          <p:cNvSpPr/>
          <p:nvPr/>
        </p:nvSpPr>
        <p:spPr>
          <a:xfrm>
            <a:off x="3023506" y="3086137"/>
            <a:ext cx="832870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法対応</a:t>
            </a:r>
            <a:r>
              <a:rPr kumimoji="1" lang="en-US" altLang="ja-JP" sz="1200" dirty="0">
                <a:solidFill>
                  <a:schemeClr val="tx1"/>
                </a:solidFill>
              </a:rPr>
              <a:t>PJT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8023F7-9A17-345F-71EA-5129FEAA822D}"/>
              </a:ext>
            </a:extLst>
          </p:cNvPr>
          <p:cNvSpPr/>
          <p:nvPr/>
        </p:nvSpPr>
        <p:spPr>
          <a:xfrm>
            <a:off x="3023505" y="4123276"/>
            <a:ext cx="8328706" cy="160796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個別チャットはせず、メンションを付けてメッセージを飛ばしてください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ファイルを共有するときは、</a:t>
            </a:r>
            <a:r>
              <a:rPr lang="en-US" altLang="ja-JP" sz="1200" dirty="0">
                <a:solidFill>
                  <a:schemeClr val="tx1"/>
                </a:solidFill>
              </a:rPr>
              <a:t>Google</a:t>
            </a:r>
            <a:r>
              <a:rPr lang="ja-JP" altLang="en-US" sz="1200" dirty="0">
                <a:solidFill>
                  <a:schemeClr val="tx1"/>
                </a:solidFill>
              </a:rPr>
              <a:t> </a:t>
            </a:r>
            <a:r>
              <a:rPr lang="en-US" altLang="ja-JP" sz="1200" dirty="0">
                <a:solidFill>
                  <a:schemeClr val="tx1"/>
                </a:solidFill>
              </a:rPr>
              <a:t>Drive</a:t>
            </a:r>
            <a:r>
              <a:rPr lang="ja-JP" altLang="en-US" sz="1200" dirty="0">
                <a:solidFill>
                  <a:schemeClr val="tx1"/>
                </a:solidFill>
              </a:rPr>
              <a:t>の</a:t>
            </a:r>
            <a:r>
              <a:rPr lang="en-US" altLang="ja-JP" sz="1200" dirty="0">
                <a:solidFill>
                  <a:schemeClr val="tx1"/>
                </a:solidFill>
              </a:rPr>
              <a:t>URL</a:t>
            </a:r>
            <a:r>
              <a:rPr lang="ja-JP" altLang="en-US" sz="1200" dirty="0">
                <a:solidFill>
                  <a:schemeClr val="tx1"/>
                </a:solidFill>
              </a:rPr>
              <a:t>を付けてください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F7DCC78-5368-C158-4A57-D985FD553762}"/>
              </a:ext>
            </a:extLst>
          </p:cNvPr>
          <p:cNvGrpSpPr/>
          <p:nvPr/>
        </p:nvGrpSpPr>
        <p:grpSpPr>
          <a:xfrm>
            <a:off x="3023047" y="1693059"/>
            <a:ext cx="8329637" cy="319117"/>
            <a:chOff x="3021459" y="2006770"/>
            <a:chExt cx="4117253" cy="31911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AA554190-41BA-7E2B-CB82-999D94D8AAC6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6C3D666B-C0B8-13D3-0E2E-9E9E19E857D5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4770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en-US" altLang="ja-JP" dirty="0"/>
              <a:t>EOF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9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25A9B4AB-6E11-0F06-4871-729F0A20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42C6B6-ABCA-DBB9-985E-B2D9BC8A6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背景・目的・目標</a:t>
            </a:r>
            <a:endParaRPr lang="en-US" altLang="ja-JP" dirty="0"/>
          </a:p>
          <a:p>
            <a:r>
              <a:rPr lang="ja-JP" altLang="en-US" dirty="0"/>
              <a:t>プロジェクト方針</a:t>
            </a:r>
            <a:endParaRPr lang="en-US" altLang="ja-JP" dirty="0"/>
          </a:p>
          <a:p>
            <a:r>
              <a:rPr lang="ja-JP" altLang="en-US" dirty="0"/>
              <a:t>前提</a:t>
            </a:r>
            <a:endParaRPr lang="en-US" altLang="ja-JP" dirty="0"/>
          </a:p>
          <a:p>
            <a:r>
              <a:rPr lang="ja-JP" altLang="en-US" dirty="0"/>
              <a:t>スコープ</a:t>
            </a:r>
            <a:endParaRPr lang="en-US" altLang="ja-JP" dirty="0"/>
          </a:p>
          <a:p>
            <a:r>
              <a:rPr lang="ja-JP" altLang="en-US" dirty="0"/>
              <a:t>課題と対応方針</a:t>
            </a:r>
            <a:endParaRPr lang="en-US" altLang="ja-JP" dirty="0"/>
          </a:p>
          <a:p>
            <a:r>
              <a:rPr lang="ja-JP" altLang="en-US" dirty="0"/>
              <a:t>ゴールイメージ</a:t>
            </a:r>
            <a:endParaRPr lang="en-US" altLang="ja-JP" dirty="0"/>
          </a:p>
          <a:p>
            <a:r>
              <a:rPr lang="ja-JP" altLang="en-US" dirty="0"/>
              <a:t>対応</a:t>
            </a:r>
            <a:r>
              <a:rPr lang="en-US" altLang="ja-JP" dirty="0"/>
              <a:t>STEP</a:t>
            </a:r>
          </a:p>
          <a:p>
            <a:r>
              <a:rPr lang="ja-JP" altLang="en-US" dirty="0"/>
              <a:t>体制図</a:t>
            </a:r>
            <a:endParaRPr lang="en-US" altLang="ja-JP" dirty="0"/>
          </a:p>
          <a:p>
            <a:r>
              <a:rPr lang="ja-JP" altLang="en-US" dirty="0"/>
              <a:t>役割分担</a:t>
            </a:r>
            <a:endParaRPr lang="en-US" altLang="ja-JP" dirty="0"/>
          </a:p>
          <a:p>
            <a:r>
              <a:rPr lang="ja-JP" altLang="en-US" dirty="0"/>
              <a:t>スケジュール</a:t>
            </a:r>
            <a:endParaRPr lang="en-US" altLang="ja-JP" dirty="0"/>
          </a:p>
          <a:p>
            <a:r>
              <a:rPr lang="ja-JP" altLang="en-US" dirty="0"/>
              <a:t>リスクと対応策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8F60D5-E36A-130E-8FF2-61862539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40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CB6538B-9F69-88E8-410E-D65986CA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背景・目的・目標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DA579C-9EB9-0BB3-5A70-88872060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63DC29-9409-8FE4-C6F7-E3B81D75F8A4}"/>
              </a:ext>
            </a:extLst>
          </p:cNvPr>
          <p:cNvSpPr/>
          <p:nvPr/>
        </p:nvSpPr>
        <p:spPr>
          <a:xfrm>
            <a:off x="838200" y="1276477"/>
            <a:ext cx="2086551" cy="1478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背景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0241D2-22A5-993B-4619-22F4C23E40E9}"/>
              </a:ext>
            </a:extLst>
          </p:cNvPr>
          <p:cNvSpPr/>
          <p:nvPr/>
        </p:nvSpPr>
        <p:spPr>
          <a:xfrm>
            <a:off x="839788" y="2878209"/>
            <a:ext cx="2086551" cy="14789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9DCC42-0C44-A6C7-DBA2-B0B83F3C6A53}"/>
              </a:ext>
            </a:extLst>
          </p:cNvPr>
          <p:cNvSpPr/>
          <p:nvPr/>
        </p:nvSpPr>
        <p:spPr>
          <a:xfrm>
            <a:off x="841376" y="4492222"/>
            <a:ext cx="2086551" cy="14789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FA6FCD-A7B0-9DB3-3FDA-10AF7783127B}"/>
              </a:ext>
            </a:extLst>
          </p:cNvPr>
          <p:cNvSpPr/>
          <p:nvPr/>
        </p:nvSpPr>
        <p:spPr>
          <a:xfrm>
            <a:off x="3021919" y="1276476"/>
            <a:ext cx="8330294" cy="147899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2024</a:t>
            </a:r>
            <a:r>
              <a:rPr kumimoji="1" lang="ja-JP" altLang="en-US" sz="1200" dirty="0">
                <a:solidFill>
                  <a:schemeClr val="tx1"/>
                </a:solidFill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</a:rPr>
              <a:t>4</a:t>
            </a:r>
            <a:r>
              <a:rPr lang="ja-JP" altLang="en-US" sz="1200" dirty="0">
                <a:solidFill>
                  <a:schemeClr val="tx1"/>
                </a:solidFill>
              </a:rPr>
              <a:t>月に</a:t>
            </a:r>
            <a:r>
              <a:rPr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法が改正する。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その影響で業務で使っている</a:t>
            </a:r>
            <a:r>
              <a:rPr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という項目・表記が利用できないことが発覚。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それらを利用している業務・システムともに対応が必須となっている。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C9E9D3-EF17-AA17-DECF-38CB68136BF7}"/>
              </a:ext>
            </a:extLst>
          </p:cNvPr>
          <p:cNvSpPr/>
          <p:nvPr/>
        </p:nvSpPr>
        <p:spPr>
          <a:xfrm>
            <a:off x="3021918" y="2878210"/>
            <a:ext cx="8330294" cy="147899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改正後の</a:t>
            </a:r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法に準拠した業務プロセスとシステムを使って、業務を継続できるようにすること。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2629427-AAB9-0595-99F6-4F027E76598B}"/>
              </a:ext>
            </a:extLst>
          </p:cNvPr>
          <p:cNvSpPr/>
          <p:nvPr/>
        </p:nvSpPr>
        <p:spPr>
          <a:xfrm>
            <a:off x="3021917" y="4492222"/>
            <a:ext cx="8330294" cy="1478993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2024</a:t>
            </a:r>
            <a:r>
              <a:rPr kumimoji="1" lang="ja-JP" altLang="en-US" sz="1200" dirty="0">
                <a:solidFill>
                  <a:schemeClr val="tx1"/>
                </a:solidFill>
              </a:rPr>
              <a:t>年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 dirty="0">
                <a:solidFill>
                  <a:schemeClr val="tx1"/>
                </a:solidFill>
              </a:rPr>
              <a:t>月までに以下に対応すること。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という項目・表記を使わない業務プロセスへの移行を完了させること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という項目・表記を使わないようにシステムの改修を完了させること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37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96666-BA1B-17E6-17FB-E6DEB0EC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プロジェクト方針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CF7A8D-E530-E5AC-A56C-D52F773B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CF5418-BD11-6278-C19D-AE5E092E02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法改正の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月を必達とし、必要最低限の対応のみを行う。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231AE7-5A45-B0A7-968D-1801BB89C779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業務プロセス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11853B-FBC4-48B1-89A2-CEC1D391F22B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システム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CDC7B6-66EA-F3F1-61AB-3315002D702D}"/>
              </a:ext>
            </a:extLst>
          </p:cNvPr>
          <p:cNvSpPr/>
          <p:nvPr/>
        </p:nvSpPr>
        <p:spPr>
          <a:xfrm>
            <a:off x="3023507" y="2055137"/>
            <a:ext cx="832870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改正の影響がある</a:t>
            </a:r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プロセスのみを対応する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その他のプロセスは原則対応しない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9FFDFE-3065-4B5A-ADFC-8BDE4B675FF6}"/>
              </a:ext>
            </a:extLst>
          </p:cNvPr>
          <p:cNvSpPr/>
          <p:nvPr/>
        </p:nvSpPr>
        <p:spPr>
          <a:xfrm>
            <a:off x="3023506" y="3086137"/>
            <a:ext cx="832870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改正の影響がある</a:t>
            </a:r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システムの</a:t>
            </a:r>
            <a:r>
              <a:rPr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機能</a:t>
            </a:r>
            <a:r>
              <a:rPr kumimoji="1" lang="ja-JP" altLang="en-US" sz="1200" dirty="0">
                <a:solidFill>
                  <a:schemeClr val="tx1"/>
                </a:solidFill>
              </a:rPr>
              <a:t>のみを対応する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その他のシステム・機能は原則対応しない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90362CF-49FC-1005-15DF-86DCBFD05EF4}"/>
              </a:ext>
            </a:extLst>
          </p:cNvPr>
          <p:cNvGrpSpPr/>
          <p:nvPr/>
        </p:nvGrpSpPr>
        <p:grpSpPr>
          <a:xfrm>
            <a:off x="3023047" y="1693059"/>
            <a:ext cx="8329636" cy="319117"/>
            <a:chOff x="3021459" y="2006770"/>
            <a:chExt cx="4117253" cy="319117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4F9EE75-E2B9-F22A-7D17-E64CD312531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648B2A44-E172-DD92-379E-D15F4DB3C20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対応方針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7EB9E68-4DCB-54A3-9773-043674DC1ABF}"/>
              </a:ext>
            </a:extLst>
          </p:cNvPr>
          <p:cNvSpPr/>
          <p:nvPr/>
        </p:nvSpPr>
        <p:spPr>
          <a:xfrm>
            <a:off x="1545004" y="4304846"/>
            <a:ext cx="681709" cy="75915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029C624-F93F-FCD7-7EB1-C0176E77C307}"/>
              </a:ext>
            </a:extLst>
          </p:cNvPr>
          <p:cNvSpPr/>
          <p:nvPr/>
        </p:nvSpPr>
        <p:spPr>
          <a:xfrm>
            <a:off x="3022586" y="4240062"/>
            <a:ext cx="8329166" cy="8887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スケジュールを最優先とし、余計な対応は一切省く。</a:t>
            </a:r>
          </a:p>
        </p:txBody>
      </p:sp>
    </p:spTree>
    <p:extLst>
      <p:ext uri="{BB962C8B-B14F-4D97-AF65-F5344CB8AC3E}">
        <p14:creationId xmlns:p14="http://schemas.microsoft.com/office/powerpoint/2010/main" val="250542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2D383-FDF4-29A1-BC22-EB9F620C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07FB5E-D86D-BD32-CAE4-B993F359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C766C1-9681-7B90-D654-7252D63FAE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月改正される</a:t>
            </a:r>
            <a:r>
              <a:rPr kumimoji="1" lang="en-US" altLang="ja-JP" dirty="0"/>
              <a:t>XX</a:t>
            </a:r>
            <a:r>
              <a:rPr kumimoji="1" lang="ja-JP" altLang="en-US" dirty="0"/>
              <a:t>法への準拠が必要。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5E8B9F-F970-5065-AFA6-010E3BC015F6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対象の法律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CF38A-C1CA-FD8C-01D8-DA716BF73274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期限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9419D2-D74C-BE26-06AE-87D48D148839}"/>
              </a:ext>
            </a:extLst>
          </p:cNvPr>
          <p:cNvSpPr/>
          <p:nvPr/>
        </p:nvSpPr>
        <p:spPr>
          <a:xfrm>
            <a:off x="3023507" y="2055137"/>
            <a:ext cx="832870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1E328B6-F453-6739-173F-5D2757A298DA}"/>
              </a:ext>
            </a:extLst>
          </p:cNvPr>
          <p:cNvSpPr/>
          <p:nvPr/>
        </p:nvSpPr>
        <p:spPr>
          <a:xfrm>
            <a:off x="3023506" y="3086137"/>
            <a:ext cx="832870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2024</a:t>
            </a:r>
            <a:r>
              <a:rPr kumimoji="1" lang="ja-JP" altLang="en-US" sz="1200" dirty="0">
                <a:solidFill>
                  <a:schemeClr val="tx1"/>
                </a:solidFill>
              </a:rPr>
              <a:t>年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</a:rPr>
              <a:t>日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E532A5B-DFE5-85B2-A698-F7A283E8C757}"/>
              </a:ext>
            </a:extLst>
          </p:cNvPr>
          <p:cNvGrpSpPr/>
          <p:nvPr/>
        </p:nvGrpSpPr>
        <p:grpSpPr>
          <a:xfrm>
            <a:off x="3023047" y="1693059"/>
            <a:ext cx="8329636" cy="319117"/>
            <a:chOff x="3021459" y="2006770"/>
            <a:chExt cx="4117253" cy="319117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F2EBDBF9-8BEA-B052-3D6E-1C383DD0702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C0A3DD2-B983-D752-B6CB-A696F360E6A8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635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EB1AB-97CF-681B-A6B3-D0CDD596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スコープ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EE6777-4A36-73E3-7998-311310FF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E8F819-D49E-C2D8-881C-FC3E44B9DA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営業・コンテンツ制作・品質管理部の業務とシステムを対象とする。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5C13489-0C24-B5B4-4431-45F8027452C3}"/>
              </a:ext>
            </a:extLst>
          </p:cNvPr>
          <p:cNvSpPr/>
          <p:nvPr/>
        </p:nvSpPr>
        <p:spPr>
          <a:xfrm>
            <a:off x="839788" y="2055138"/>
            <a:ext cx="2086551" cy="799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営業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F45E1DD-6720-2585-148B-DB7293297176}"/>
              </a:ext>
            </a:extLst>
          </p:cNvPr>
          <p:cNvSpPr/>
          <p:nvPr/>
        </p:nvSpPr>
        <p:spPr>
          <a:xfrm>
            <a:off x="841376" y="2935061"/>
            <a:ext cx="2086551" cy="6250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コンテンツ制作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CBFF212-B6FD-83F2-51EC-CFB92378A333}"/>
              </a:ext>
            </a:extLst>
          </p:cNvPr>
          <p:cNvSpPr/>
          <p:nvPr/>
        </p:nvSpPr>
        <p:spPr>
          <a:xfrm>
            <a:off x="842964" y="3622344"/>
            <a:ext cx="2086551" cy="6250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品質管理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306F378-6632-EC71-11E7-EC010F5DF6D9}"/>
              </a:ext>
            </a:extLst>
          </p:cNvPr>
          <p:cNvSpPr/>
          <p:nvPr/>
        </p:nvSpPr>
        <p:spPr>
          <a:xfrm>
            <a:off x="3023508" y="2055137"/>
            <a:ext cx="3941836" cy="79938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見積り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提案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83319D7-3CDF-2C94-9742-514554A683B4}"/>
              </a:ext>
            </a:extLst>
          </p:cNvPr>
          <p:cNvSpPr/>
          <p:nvPr/>
        </p:nvSpPr>
        <p:spPr>
          <a:xfrm>
            <a:off x="3023507" y="2935062"/>
            <a:ext cx="3941836" cy="62500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○○コンテンツの制作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C97D051-91B4-CEB1-B1CC-547D8D97B021}"/>
              </a:ext>
            </a:extLst>
          </p:cNvPr>
          <p:cNvSpPr/>
          <p:nvPr/>
        </p:nvSpPr>
        <p:spPr>
          <a:xfrm>
            <a:off x="3023506" y="3622345"/>
            <a:ext cx="3941836" cy="62500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制作物の品質確認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6860111-FF14-726F-7749-BC651690B4E8}"/>
              </a:ext>
            </a:extLst>
          </p:cNvPr>
          <p:cNvSpPr/>
          <p:nvPr/>
        </p:nvSpPr>
        <p:spPr>
          <a:xfrm>
            <a:off x="7062513" y="2055136"/>
            <a:ext cx="2216659" cy="79938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AA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</a:t>
            </a:r>
            <a:br>
              <a:rPr kumimoji="1" lang="en-US" altLang="ja-JP" sz="1200" dirty="0">
                <a:solidFill>
                  <a:schemeClr val="tx1"/>
                </a:solidFill>
              </a:rPr>
            </a:br>
            <a:r>
              <a:rPr kumimoji="1" lang="ja-JP" altLang="en-US" sz="1200" dirty="0">
                <a:solidFill>
                  <a:schemeClr val="tx1"/>
                </a:solidFill>
              </a:rPr>
              <a:t>（営業機能のみ）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FC4B1C8-ACAC-3F78-F781-8E9C6EC99E24}"/>
              </a:ext>
            </a:extLst>
          </p:cNvPr>
          <p:cNvSpPr/>
          <p:nvPr/>
        </p:nvSpPr>
        <p:spPr>
          <a:xfrm>
            <a:off x="7062512" y="2935061"/>
            <a:ext cx="2216659" cy="62500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BB</a:t>
            </a:r>
            <a:r>
              <a:rPr lang="ja-JP" altLang="en-US" sz="1200" dirty="0">
                <a:solidFill>
                  <a:schemeClr val="tx1"/>
                </a:solidFill>
              </a:rPr>
              <a:t>システム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FF7F552-BF86-21EE-9105-30E872CC6EAE}"/>
              </a:ext>
            </a:extLst>
          </p:cNvPr>
          <p:cNvSpPr/>
          <p:nvPr/>
        </p:nvSpPr>
        <p:spPr>
          <a:xfrm>
            <a:off x="7062511" y="3622344"/>
            <a:ext cx="2216659" cy="62500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AA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99C3BA-DC63-2FA6-F567-94C220391709}"/>
              </a:ext>
            </a:extLst>
          </p:cNvPr>
          <p:cNvGrpSpPr/>
          <p:nvPr/>
        </p:nvGrpSpPr>
        <p:grpSpPr>
          <a:xfrm>
            <a:off x="3023047" y="1693059"/>
            <a:ext cx="3942276" cy="319117"/>
            <a:chOff x="3021459" y="2006770"/>
            <a:chExt cx="4117253" cy="319117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4EF333DF-34D7-7ADE-826E-3D9062986B70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232E17D0-2D78-35FD-1DFB-0AF24094A3EA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業務内容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40C5D36-D137-C851-812E-63BF4DBB1FB6}"/>
              </a:ext>
            </a:extLst>
          </p:cNvPr>
          <p:cNvGrpSpPr/>
          <p:nvPr/>
        </p:nvGrpSpPr>
        <p:grpSpPr>
          <a:xfrm>
            <a:off x="7062261" y="1693058"/>
            <a:ext cx="2216907" cy="319117"/>
            <a:chOff x="3021459" y="2006770"/>
            <a:chExt cx="4117253" cy="319117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1925980C-7EBE-7182-23A7-24374476169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0BBE341-9974-6F02-0FB7-C134A667EEE0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利用システム</a:t>
              </a: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A04DCD7-0C5F-3FF1-7558-F68D823EEE8C}"/>
              </a:ext>
            </a:extLst>
          </p:cNvPr>
          <p:cNvSpPr/>
          <p:nvPr/>
        </p:nvSpPr>
        <p:spPr>
          <a:xfrm>
            <a:off x="842964" y="4303482"/>
            <a:ext cx="2086551" cy="8887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受注管理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8BC5FD6-9A59-E3F0-7E48-3CC161C0C728}"/>
              </a:ext>
            </a:extLst>
          </p:cNvPr>
          <p:cNvSpPr/>
          <p:nvPr/>
        </p:nvSpPr>
        <p:spPr>
          <a:xfrm>
            <a:off x="3023506" y="4303482"/>
            <a:ext cx="3941836" cy="88871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受注情報の確認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後処理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8EB6E8A-BCEF-A1AA-67AA-7BF614E3A83D}"/>
              </a:ext>
            </a:extLst>
          </p:cNvPr>
          <p:cNvSpPr/>
          <p:nvPr/>
        </p:nvSpPr>
        <p:spPr>
          <a:xfrm>
            <a:off x="7062511" y="4303481"/>
            <a:ext cx="2216659" cy="88871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AA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</a:t>
            </a:r>
            <a:br>
              <a:rPr kumimoji="1" lang="en-US" altLang="ja-JP" sz="1200" dirty="0">
                <a:solidFill>
                  <a:schemeClr val="tx1"/>
                </a:solidFill>
              </a:rPr>
            </a:br>
            <a:r>
              <a:rPr kumimoji="1" lang="ja-JP" altLang="en-US" sz="1200" dirty="0">
                <a:solidFill>
                  <a:schemeClr val="tx1"/>
                </a:solidFill>
              </a:rPr>
              <a:t>（管理機能のみ）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6A6AB7A-9130-8927-13AE-E0184EC420A2}"/>
              </a:ext>
            </a:extLst>
          </p:cNvPr>
          <p:cNvSpPr/>
          <p:nvPr/>
        </p:nvSpPr>
        <p:spPr>
          <a:xfrm>
            <a:off x="9376341" y="2055137"/>
            <a:ext cx="1972587" cy="79938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営業</a:t>
            </a:r>
            <a:r>
              <a:rPr kumimoji="1" lang="ja-JP" altLang="en-US" sz="1200" dirty="0">
                <a:solidFill>
                  <a:schemeClr val="tx1"/>
                </a:solidFill>
              </a:rPr>
              <a:t>部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D586E52-A947-6B1A-7E90-74B3DF281B0E}"/>
              </a:ext>
            </a:extLst>
          </p:cNvPr>
          <p:cNvSpPr/>
          <p:nvPr/>
        </p:nvSpPr>
        <p:spPr>
          <a:xfrm>
            <a:off x="9376340" y="2935062"/>
            <a:ext cx="1972587" cy="62500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コンテンツ制作部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F2F7DC9-1201-5718-2524-B72755A0FC61}"/>
              </a:ext>
            </a:extLst>
          </p:cNvPr>
          <p:cNvSpPr/>
          <p:nvPr/>
        </p:nvSpPr>
        <p:spPr>
          <a:xfrm>
            <a:off x="9376339" y="3622345"/>
            <a:ext cx="1972587" cy="62500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品質管理部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B9E6EC8-225C-E6D1-BFCC-68BD3520E7D7}"/>
              </a:ext>
            </a:extLst>
          </p:cNvPr>
          <p:cNvGrpSpPr/>
          <p:nvPr/>
        </p:nvGrpSpPr>
        <p:grpSpPr>
          <a:xfrm>
            <a:off x="9376228" y="1693059"/>
            <a:ext cx="1972808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DEE7A65-1047-7B64-899A-FC624F8788A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3CE5501B-C744-B9A0-9A83-2E3BA55437F5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担当部署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C6819AB-E12A-6478-2174-58CFCDB4BB1E}"/>
              </a:ext>
            </a:extLst>
          </p:cNvPr>
          <p:cNvSpPr/>
          <p:nvPr/>
        </p:nvSpPr>
        <p:spPr>
          <a:xfrm>
            <a:off x="9376339" y="4303482"/>
            <a:ext cx="1972587" cy="88871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受注管理部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A69ECD8-69A5-FBD1-F220-92A6AEE88647}"/>
              </a:ext>
            </a:extLst>
          </p:cNvPr>
          <p:cNvSpPr/>
          <p:nvPr/>
        </p:nvSpPr>
        <p:spPr>
          <a:xfrm>
            <a:off x="839788" y="2055137"/>
            <a:ext cx="10509028" cy="2192203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8" name="矢印: 右 37">
            <a:extLst>
              <a:ext uri="{FF2B5EF4-FFF2-40B4-BE49-F238E27FC236}">
                <a16:creationId xmlns:a16="http://schemas.microsoft.com/office/drawing/2014/main" id="{3D22601C-AFD9-E403-FDCC-D8FB4DF73993}"/>
              </a:ext>
            </a:extLst>
          </p:cNvPr>
          <p:cNvSpPr/>
          <p:nvPr/>
        </p:nvSpPr>
        <p:spPr>
          <a:xfrm>
            <a:off x="1542347" y="5434971"/>
            <a:ext cx="681431" cy="75915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E2331C9-22BF-39DB-608E-1121FAA36472}"/>
              </a:ext>
            </a:extLst>
          </p:cNvPr>
          <p:cNvSpPr/>
          <p:nvPr/>
        </p:nvSpPr>
        <p:spPr>
          <a:xfrm>
            <a:off x="3023047" y="5370187"/>
            <a:ext cx="8325769" cy="8887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受注管理は、</a:t>
            </a:r>
            <a:r>
              <a:rPr lang="en-US" altLang="ja-JP" sz="1200" dirty="0">
                <a:solidFill>
                  <a:schemeClr val="tx1"/>
                </a:solidFill>
              </a:rPr>
              <a:t>AA</a:t>
            </a:r>
            <a:r>
              <a:rPr lang="ja-JP" altLang="en-US" sz="1200" dirty="0">
                <a:solidFill>
                  <a:schemeClr val="tx1"/>
                </a:solidFill>
              </a:rPr>
              <a:t>システムを使っているが管理機能のみのため</a:t>
            </a:r>
            <a:r>
              <a:rPr lang="ja-JP" altLang="en-US" sz="1200" b="1" dirty="0">
                <a:solidFill>
                  <a:schemeClr val="tx1"/>
                </a:solidFill>
              </a:rPr>
              <a:t>スコープ外</a:t>
            </a:r>
            <a:r>
              <a:rPr lang="ja-JP" altLang="en-US" sz="1200" dirty="0">
                <a:solidFill>
                  <a:schemeClr val="tx1"/>
                </a:solidFill>
              </a:rPr>
              <a:t>とする。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4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課題と対応方針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営業資料とシステムに</a:t>
            </a:r>
            <a:r>
              <a:rPr lang="en-US" altLang="ja-JP" dirty="0"/>
              <a:t>XX</a:t>
            </a:r>
            <a:r>
              <a:rPr lang="ja-JP" altLang="en-US" dirty="0"/>
              <a:t>の項目・表記があるため、対応が必要。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8" y="2055138"/>
            <a:ext cx="2086551" cy="13745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提案活動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6" y="3499605"/>
            <a:ext cx="2086551" cy="1374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コンテンツ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3023507" y="2055137"/>
            <a:ext cx="4116793" cy="137454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提案で使用する資料に</a:t>
            </a:r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の項目・表記がある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業務で使用するシステムに</a:t>
            </a:r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の項目・表記がある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3023506" y="3499606"/>
            <a:ext cx="4116793" cy="137454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業務で使用するシステムに</a:t>
            </a:r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の項目・表記がある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7237008" y="2055137"/>
            <a:ext cx="4116793" cy="137454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営業資料の修正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AA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システムの改修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7237007" y="3499606"/>
            <a:ext cx="4116793" cy="137454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BB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システムの改修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課題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対応方針</a:t>
              </a:r>
            </a:p>
          </p:txBody>
        </p:sp>
      </p:grpSp>
      <p:sp>
        <p:nvSpPr>
          <p:cNvPr id="14" name="矢印: 右 13">
            <a:extLst>
              <a:ext uri="{FF2B5EF4-FFF2-40B4-BE49-F238E27FC236}">
                <a16:creationId xmlns:a16="http://schemas.microsoft.com/office/drawing/2014/main" id="{88EB9FD7-83A5-1610-E894-D6E7340916F7}"/>
              </a:ext>
            </a:extLst>
          </p:cNvPr>
          <p:cNvSpPr/>
          <p:nvPr/>
        </p:nvSpPr>
        <p:spPr>
          <a:xfrm>
            <a:off x="1545466" y="5108618"/>
            <a:ext cx="681709" cy="75915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347E4D7-54FE-CF4E-AB61-77115C2F0D2F}"/>
              </a:ext>
            </a:extLst>
          </p:cNvPr>
          <p:cNvSpPr/>
          <p:nvPr/>
        </p:nvSpPr>
        <p:spPr>
          <a:xfrm>
            <a:off x="3023048" y="5043834"/>
            <a:ext cx="8329166" cy="8887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課題の詳細化は別途課題分析フェーズで実施する。</a:t>
            </a:r>
          </a:p>
        </p:txBody>
      </p:sp>
    </p:spTree>
    <p:extLst>
      <p:ext uri="{BB962C8B-B14F-4D97-AF65-F5344CB8AC3E}">
        <p14:creationId xmlns:p14="http://schemas.microsoft.com/office/powerpoint/2010/main" val="1254843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E85736-C997-AF9A-B925-56427C50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ゴールイメージ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CF3222-CC8A-A961-A432-119EE9AB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6E2525-5AEA-085E-998E-B58DD0195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法改正に準拠した業務プロセスとシステムが構築できていること。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EE280BB-5BD4-02CD-C622-1ADEC61DCEDA}"/>
              </a:ext>
            </a:extLst>
          </p:cNvPr>
          <p:cNvSpPr/>
          <p:nvPr/>
        </p:nvSpPr>
        <p:spPr>
          <a:xfrm>
            <a:off x="2878212" y="2841391"/>
            <a:ext cx="5799383" cy="21908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具体的なゴールイメージは</a:t>
            </a:r>
            <a:r>
              <a:rPr kumimoji="1" lang="en-US" altLang="ja-JP" dirty="0"/>
              <a:t>STEP</a:t>
            </a:r>
            <a:r>
              <a:rPr kumimoji="1" lang="ja-JP" altLang="en-US" dirty="0"/>
              <a:t> 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で決定</a:t>
            </a:r>
          </a:p>
        </p:txBody>
      </p:sp>
    </p:spTree>
    <p:extLst>
      <p:ext uri="{BB962C8B-B14F-4D97-AF65-F5344CB8AC3E}">
        <p14:creationId xmlns:p14="http://schemas.microsoft.com/office/powerpoint/2010/main" val="171162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142BC-D0AE-11F2-1C67-AECA2CA5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対応</a:t>
            </a:r>
            <a:r>
              <a:rPr kumimoji="1" lang="en-US" altLang="ja-JP" dirty="0"/>
              <a:t>STEP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2C993B-798D-6B15-A5FD-A2B1459B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ABB931-D0DA-BFD0-4615-EE22C435ED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月リリースに向けて５</a:t>
            </a:r>
            <a:r>
              <a:rPr kumimoji="1" lang="en-US" altLang="ja-JP" dirty="0"/>
              <a:t>STEP</a:t>
            </a:r>
            <a:r>
              <a:rPr kumimoji="1" lang="ja-JP" altLang="en-US" dirty="0"/>
              <a:t>で対応する。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C9B16-9100-DCED-515B-2B83E5A7B6B0}"/>
              </a:ext>
            </a:extLst>
          </p:cNvPr>
          <p:cNvSpPr/>
          <p:nvPr/>
        </p:nvSpPr>
        <p:spPr>
          <a:xfrm>
            <a:off x="839788" y="2055139"/>
            <a:ext cx="2086551" cy="6652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STEP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現状調査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810E71-21AA-A520-9F01-1E663980E094}"/>
              </a:ext>
            </a:extLst>
          </p:cNvPr>
          <p:cNvSpPr/>
          <p:nvPr/>
        </p:nvSpPr>
        <p:spPr>
          <a:xfrm>
            <a:off x="841376" y="2760130"/>
            <a:ext cx="2086551" cy="7888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STEP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課題分析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ABE851-6210-441E-14B4-2121BEE536E9}"/>
              </a:ext>
            </a:extLst>
          </p:cNvPr>
          <p:cNvSpPr/>
          <p:nvPr/>
        </p:nvSpPr>
        <p:spPr>
          <a:xfrm>
            <a:off x="842964" y="3582588"/>
            <a:ext cx="2086551" cy="10848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STEP 3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要件定義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09A6AA-E3E2-4D08-ED1A-BA313AD65170}"/>
              </a:ext>
            </a:extLst>
          </p:cNvPr>
          <p:cNvSpPr/>
          <p:nvPr/>
        </p:nvSpPr>
        <p:spPr>
          <a:xfrm>
            <a:off x="3023507" y="2055138"/>
            <a:ext cx="6187999" cy="66523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システム仕様調査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00" dirty="0">
                <a:solidFill>
                  <a:schemeClr val="tx1"/>
                </a:solidFill>
              </a:rPr>
              <a:t>AsIs</a:t>
            </a:r>
            <a:r>
              <a:rPr lang="ja-JP" altLang="en-US" sz="1000" dirty="0">
                <a:solidFill>
                  <a:schemeClr val="tx1"/>
                </a:solidFill>
              </a:rPr>
              <a:t>業務フロー調査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E18CE7-3BC9-0667-26BF-BBD548166A6A}"/>
              </a:ext>
            </a:extLst>
          </p:cNvPr>
          <p:cNvSpPr/>
          <p:nvPr/>
        </p:nvSpPr>
        <p:spPr>
          <a:xfrm>
            <a:off x="3023506" y="2760131"/>
            <a:ext cx="6187999" cy="7888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システム課題の洗い出し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/>
                </a:solidFill>
              </a:rPr>
              <a:t>業務課題の洗い出し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原因分析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E4E97B-E528-8A4E-2EF2-B78B6E261DF8}"/>
              </a:ext>
            </a:extLst>
          </p:cNvPr>
          <p:cNvSpPr/>
          <p:nvPr/>
        </p:nvSpPr>
        <p:spPr>
          <a:xfrm>
            <a:off x="3023505" y="3582588"/>
            <a:ext cx="6187999" cy="108482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対応方針検討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 err="1">
                <a:solidFill>
                  <a:schemeClr val="tx1"/>
                </a:solidFill>
              </a:rPr>
              <a:t>ToBe</a:t>
            </a:r>
            <a:r>
              <a:rPr kumimoji="1" lang="ja-JP" altLang="en-US" sz="1000" dirty="0">
                <a:solidFill>
                  <a:schemeClr val="tx1"/>
                </a:solidFill>
              </a:rPr>
              <a:t>業務フロー策定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AA</a:t>
            </a:r>
            <a:r>
              <a:rPr kumimoji="1" lang="ja-JP" altLang="en-US" sz="1000" dirty="0">
                <a:solidFill>
                  <a:schemeClr val="tx1"/>
                </a:solidFill>
              </a:rPr>
              <a:t>システムの要件定義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00" dirty="0">
                <a:solidFill>
                  <a:schemeClr val="tx1"/>
                </a:solidFill>
              </a:rPr>
              <a:t>BB</a:t>
            </a:r>
            <a:r>
              <a:rPr lang="ja-JP" altLang="en-US" sz="1000" dirty="0">
                <a:solidFill>
                  <a:schemeClr val="tx1"/>
                </a:solidFill>
              </a:rPr>
              <a:t>システムの要件定義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29C782-DB5C-7773-21BB-26DC44EF8F0D}"/>
              </a:ext>
            </a:extLst>
          </p:cNvPr>
          <p:cNvSpPr/>
          <p:nvPr/>
        </p:nvSpPr>
        <p:spPr>
          <a:xfrm>
            <a:off x="9305037" y="2055137"/>
            <a:ext cx="974181" cy="66523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8</a:t>
            </a:r>
            <a:r>
              <a:rPr kumimoji="1" lang="ja-JP" altLang="en-US" sz="10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BB5101-4E10-B546-19E1-5646BFA3064D}"/>
              </a:ext>
            </a:extLst>
          </p:cNvPr>
          <p:cNvSpPr/>
          <p:nvPr/>
        </p:nvSpPr>
        <p:spPr>
          <a:xfrm>
            <a:off x="9305036" y="2760130"/>
            <a:ext cx="974181" cy="7888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8</a:t>
            </a:r>
            <a:r>
              <a:rPr kumimoji="1" lang="ja-JP" altLang="en-US" sz="10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0F0223-7878-A3A5-228B-2D6D7D25CB72}"/>
              </a:ext>
            </a:extLst>
          </p:cNvPr>
          <p:cNvSpPr/>
          <p:nvPr/>
        </p:nvSpPr>
        <p:spPr>
          <a:xfrm>
            <a:off x="9305035" y="3582587"/>
            <a:ext cx="974181" cy="1084829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9-10</a:t>
            </a:r>
            <a:r>
              <a:rPr kumimoji="1" lang="ja-JP" altLang="en-US" sz="1000" dirty="0">
                <a:solidFill>
                  <a:schemeClr val="tx1"/>
                </a:solidFill>
              </a:rPr>
              <a:t>月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84EB827-8ED4-4595-7347-1E724C14A414}"/>
              </a:ext>
            </a:extLst>
          </p:cNvPr>
          <p:cNvGrpSpPr/>
          <p:nvPr/>
        </p:nvGrpSpPr>
        <p:grpSpPr>
          <a:xfrm>
            <a:off x="3023047" y="1693059"/>
            <a:ext cx="6188690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65D0EAF-874B-E101-A035-D742652B5B7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1CF9659-3A31-2C9C-3395-4FA0FF0D4FD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対応内容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5F741B9-E029-EE52-F3E8-A609539871E1}"/>
              </a:ext>
            </a:extLst>
          </p:cNvPr>
          <p:cNvGrpSpPr/>
          <p:nvPr/>
        </p:nvGrpSpPr>
        <p:grpSpPr>
          <a:xfrm>
            <a:off x="9305036" y="1693058"/>
            <a:ext cx="974290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653E8DF-CB5C-DF92-FBD1-75E6FD605CFE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8FD31E3-97B2-CC90-EACD-38BBB5D2A49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実施時期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5E2FB6D-5F1D-3C37-530D-BFF84B9C22F9}"/>
              </a:ext>
            </a:extLst>
          </p:cNvPr>
          <p:cNvSpPr/>
          <p:nvPr/>
        </p:nvSpPr>
        <p:spPr>
          <a:xfrm>
            <a:off x="842964" y="4709003"/>
            <a:ext cx="2086551" cy="68993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STEP  4</a:t>
            </a:r>
          </a:p>
          <a:p>
            <a:pPr algn="ctr"/>
            <a:r>
              <a:rPr lang="ja-JP" altLang="en-US" sz="1400" dirty="0">
                <a:solidFill>
                  <a:schemeClr val="bg1"/>
                </a:solidFill>
              </a:rPr>
              <a:t>開発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67E0CDA-677D-CF4E-AC1A-F3CAD0C72FA3}"/>
              </a:ext>
            </a:extLst>
          </p:cNvPr>
          <p:cNvSpPr/>
          <p:nvPr/>
        </p:nvSpPr>
        <p:spPr>
          <a:xfrm>
            <a:off x="3023505" y="4709004"/>
            <a:ext cx="6187999" cy="68993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設計・開発・テスト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BA87EA-19A9-19CA-6EC4-4A9F4B51760A}"/>
              </a:ext>
            </a:extLst>
          </p:cNvPr>
          <p:cNvSpPr/>
          <p:nvPr/>
        </p:nvSpPr>
        <p:spPr>
          <a:xfrm>
            <a:off x="9305035" y="4709003"/>
            <a:ext cx="974181" cy="68993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11-2</a:t>
            </a:r>
            <a:r>
              <a:rPr kumimoji="1" lang="ja-JP" altLang="en-US" sz="10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ADE19B5-82C0-FCD6-EB39-8C2D3F1A60A4}"/>
              </a:ext>
            </a:extLst>
          </p:cNvPr>
          <p:cNvSpPr/>
          <p:nvPr/>
        </p:nvSpPr>
        <p:spPr>
          <a:xfrm>
            <a:off x="10374747" y="2055137"/>
            <a:ext cx="974181" cy="261090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営業企画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コ制作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品質管理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IT</a:t>
            </a:r>
            <a:r>
              <a:rPr lang="ja-JP" altLang="en-US" sz="1000" dirty="0">
                <a:solidFill>
                  <a:schemeClr val="tx1"/>
                </a:solidFill>
              </a:rPr>
              <a:t>企画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29DDCC8-6634-23C7-BF9A-220B13AC6961}"/>
              </a:ext>
            </a:extLst>
          </p:cNvPr>
          <p:cNvGrpSpPr/>
          <p:nvPr/>
        </p:nvGrpSpPr>
        <p:grpSpPr>
          <a:xfrm>
            <a:off x="10374746" y="1693059"/>
            <a:ext cx="974290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B95E82F-B9FF-38AD-3510-FE8609880D0C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69F698D-DAE7-36DD-9BC3-F557EB6DBE50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0265680-2DFC-385A-7ADF-C19EAEDF584E}"/>
              </a:ext>
            </a:extLst>
          </p:cNvPr>
          <p:cNvSpPr/>
          <p:nvPr/>
        </p:nvSpPr>
        <p:spPr>
          <a:xfrm>
            <a:off x="10374745" y="4709004"/>
            <a:ext cx="974181" cy="68993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IT</a:t>
            </a:r>
            <a:r>
              <a:rPr lang="ja-JP" altLang="en-US" sz="1000" dirty="0">
                <a:solidFill>
                  <a:schemeClr val="tx1"/>
                </a:solidFill>
              </a:rPr>
              <a:t>企画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ベンダー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6E7D8C2-D797-9FA7-B2D3-5BEADD38D06A}"/>
              </a:ext>
            </a:extLst>
          </p:cNvPr>
          <p:cNvSpPr/>
          <p:nvPr/>
        </p:nvSpPr>
        <p:spPr>
          <a:xfrm>
            <a:off x="838200" y="5436374"/>
            <a:ext cx="2086551" cy="83730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STEP  5</a:t>
            </a:r>
          </a:p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UAT</a:t>
            </a:r>
            <a:r>
              <a:rPr kumimoji="1" lang="ja-JP" altLang="en-US" sz="1400" dirty="0">
                <a:solidFill>
                  <a:schemeClr val="bg1"/>
                </a:solidFill>
              </a:rPr>
              <a:t>・リリース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D5229CA-A70B-976F-913C-96B403023081}"/>
              </a:ext>
            </a:extLst>
          </p:cNvPr>
          <p:cNvSpPr/>
          <p:nvPr/>
        </p:nvSpPr>
        <p:spPr>
          <a:xfrm>
            <a:off x="3018741" y="5436375"/>
            <a:ext cx="6187999" cy="83730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UAT</a:t>
            </a:r>
            <a:r>
              <a:rPr kumimoji="1" lang="ja-JP" altLang="en-US" sz="1000" dirty="0">
                <a:solidFill>
                  <a:schemeClr val="tx1"/>
                </a:solidFill>
              </a:rPr>
              <a:t>シナリオ作成・実施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/>
                </a:solidFill>
              </a:rPr>
              <a:t>システムリリース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/>
                </a:solidFill>
              </a:rPr>
              <a:t>現場広報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34D6640-2996-E374-760A-82729551DD5F}"/>
              </a:ext>
            </a:extLst>
          </p:cNvPr>
          <p:cNvSpPr/>
          <p:nvPr/>
        </p:nvSpPr>
        <p:spPr>
          <a:xfrm>
            <a:off x="9300271" y="5436374"/>
            <a:ext cx="974181" cy="83730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3</a:t>
            </a:r>
            <a:r>
              <a:rPr kumimoji="1" lang="ja-JP" altLang="en-US" sz="10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0454D2-0157-CBDC-1A67-797DC4E2AF22}"/>
              </a:ext>
            </a:extLst>
          </p:cNvPr>
          <p:cNvSpPr/>
          <p:nvPr/>
        </p:nvSpPr>
        <p:spPr>
          <a:xfrm>
            <a:off x="10369981" y="5436375"/>
            <a:ext cx="974181" cy="83730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営業企画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コ制作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品質管理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3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JT計画書">
      <a:dk1>
        <a:srgbClr val="323232"/>
      </a:dk1>
      <a:lt1>
        <a:sysClr val="window" lastClr="FFFFFF"/>
      </a:lt1>
      <a:dk2>
        <a:srgbClr val="5A5A5A"/>
      </a:dk2>
      <a:lt2>
        <a:srgbClr val="E7E6E6"/>
      </a:lt2>
      <a:accent1>
        <a:srgbClr val="30A3B3"/>
      </a:accent1>
      <a:accent2>
        <a:srgbClr val="CC6B9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JT計画書">
      <a:majorFont>
        <a:latin typeface="Segoe UI"/>
        <a:ea typeface="游ゴシック"/>
        <a:cs typeface=""/>
      </a:majorFont>
      <a:minorFont>
        <a:latin typeface="Segoe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1146</Words>
  <Application>Microsoft Office PowerPoint</Application>
  <PresentationFormat>ワイド画面</PresentationFormat>
  <Paragraphs>308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游ゴシック</vt:lpstr>
      <vt:lpstr>Arial</vt:lpstr>
      <vt:lpstr>Segoe UI</vt:lpstr>
      <vt:lpstr>Office テーマ</vt:lpstr>
      <vt:lpstr>XX法対応PJT計画書</vt:lpstr>
      <vt:lpstr>目次</vt:lpstr>
      <vt:lpstr>背景・目的・目標</vt:lpstr>
      <vt:lpstr>プロジェクト方針</vt:lpstr>
      <vt:lpstr>前提</vt:lpstr>
      <vt:lpstr>スコープ</vt:lpstr>
      <vt:lpstr>課題と対応方針</vt:lpstr>
      <vt:lpstr>ゴールイメージ</vt:lpstr>
      <vt:lpstr>対応STEP</vt:lpstr>
      <vt:lpstr>STEP 1：現状調査</vt:lpstr>
      <vt:lpstr>体制図</vt:lpstr>
      <vt:lpstr>役割分担</vt:lpstr>
      <vt:lpstr>マスタスケジュール</vt:lpstr>
      <vt:lpstr>リスクと対応策</vt:lpstr>
      <vt:lpstr>キックオフ用</vt:lpstr>
      <vt:lpstr>課題管理方法</vt:lpstr>
      <vt:lpstr>ドキュメント管理方法</vt:lpstr>
      <vt:lpstr>コミュニケーション方法</vt:lpstr>
      <vt:lpstr>EOF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 Owada</dc:creator>
  <cp:lastModifiedBy>Atsushi Owada</cp:lastModifiedBy>
  <cp:revision>41</cp:revision>
  <dcterms:created xsi:type="dcterms:W3CDTF">2023-07-21T00:48:46Z</dcterms:created>
  <dcterms:modified xsi:type="dcterms:W3CDTF">2023-08-12T07:29:04Z</dcterms:modified>
</cp:coreProperties>
</file>